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686" r:id="rId3"/>
    <p:sldId id="4612" r:id="rId4"/>
    <p:sldId id="4613" r:id="rId5"/>
    <p:sldId id="4614" r:id="rId6"/>
    <p:sldId id="653" r:id="rId7"/>
    <p:sldId id="4611" r:id="rId8"/>
    <p:sldId id="606" r:id="rId9"/>
    <p:sldId id="636" r:id="rId10"/>
    <p:sldId id="685" r:id="rId11"/>
    <p:sldId id="663" r:id="rId12"/>
    <p:sldId id="664" r:id="rId13"/>
    <p:sldId id="665" r:id="rId14"/>
    <p:sldId id="4606" r:id="rId15"/>
    <p:sldId id="4607" r:id="rId16"/>
    <p:sldId id="4608" r:id="rId17"/>
    <p:sldId id="657" r:id="rId18"/>
    <p:sldId id="4609" r:id="rId19"/>
    <p:sldId id="715" r:id="rId20"/>
    <p:sldId id="666" r:id="rId21"/>
    <p:sldId id="4605" r:id="rId22"/>
    <p:sldId id="659" r:id="rId23"/>
    <p:sldId id="4610" r:id="rId24"/>
    <p:sldId id="684" r:id="rId25"/>
    <p:sldId id="668" r:id="rId26"/>
    <p:sldId id="669" r:id="rId27"/>
    <p:sldId id="670" r:id="rId28"/>
    <p:sldId id="673" r:id="rId29"/>
    <p:sldId id="671" r:id="rId30"/>
    <p:sldId id="451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等线" panose="02010600030101010101" pitchFamily="2" charset="-122"/>
      <p:regular r:id="rId40"/>
      <p:bold r:id="rId41"/>
    </p:embeddedFont>
    <p:embeddedFont>
      <p:font typeface="黑体" panose="02010609060101010101" pitchFamily="49" charset="-122"/>
      <p:regular r:id="rId42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>
          <p15:clr>
            <a:srgbClr val="A4A3A4"/>
          </p15:clr>
        </p15:guide>
        <p15:guide id="2" pos="38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5">
          <p15:clr>
            <a:srgbClr val="A4A3A4"/>
          </p15:clr>
        </p15:guide>
        <p15:guide id="2" pos="214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72C5"/>
    <a:srgbClr val="BFBFBF"/>
    <a:srgbClr val="FFFFFF"/>
    <a:srgbClr val="4040FF"/>
    <a:srgbClr val="053295"/>
    <a:srgbClr val="0060C0"/>
    <a:srgbClr val="99CCFF"/>
    <a:srgbClr val="FFFF00"/>
    <a:srgbClr val="3333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8" autoAdjust="0"/>
    <p:restoredTop sz="86736" autoAdjust="0"/>
  </p:normalViewPr>
  <p:slideViewPr>
    <p:cSldViewPr snapToGrid="0">
      <p:cViewPr>
        <p:scale>
          <a:sx n="66" d="100"/>
          <a:sy n="66" d="100"/>
        </p:scale>
        <p:origin x="1254" y="336"/>
      </p:cViewPr>
      <p:guideLst>
        <p:guide orient="horz" pos="2148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-3006" y="-102"/>
      </p:cViewPr>
      <p:guideLst>
        <p:guide orient="horz" pos="2865"/>
        <p:guide pos="21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56EF2-1B5E-4BD1-9B5B-EBB72AC21A8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C7F5E6C2-EE52-427B-92BA-CB41FB250655}">
      <dgm:prSet phldrT="[文本]" custT="1"/>
      <dgm:spPr>
        <a:xfrm>
          <a:off x="1735277" y="4880288"/>
          <a:ext cx="2335545" cy="626297"/>
        </a:xfrm>
        <a:prstGeom prst="roundRect">
          <a:avLst/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altLang="zh-CN" sz="1600" b="1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Labeling method</a:t>
          </a:r>
          <a:endParaRPr lang="zh-CN" altLang="en-US" sz="1600" b="1" dirty="0">
            <a:solidFill>
              <a:sysClr val="window" lastClr="FFFFFF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1A22CA01-379F-4CCB-A158-EE7633624971}" type="parTrans" cxnId="{7210BAAB-D8D0-4DE0-B910-C58904113997}">
      <dgm:prSet/>
      <dgm:spPr/>
      <dgm:t>
        <a:bodyPr/>
        <a:lstStyle/>
        <a:p>
          <a:endParaRPr lang="zh-CN" altLang="en-US"/>
        </a:p>
      </dgm:t>
    </dgm:pt>
    <dgm:pt modelId="{98423EE7-B483-403A-9484-418B1603AF00}" type="sibTrans" cxnId="{7210BAAB-D8D0-4DE0-B910-C58904113997}">
      <dgm:prSet/>
      <dgm:spPr>
        <a:xfrm>
          <a:off x="1088235" y="4250147"/>
          <a:ext cx="1082771" cy="1082951"/>
        </a:xfrm>
        <a:prstGeom prst="ellipse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48AE191A-B737-48D1-9BCC-1E8E6FD0A662}">
      <dgm:prSet phldrT="[文本]" custT="1"/>
      <dgm:spPr>
        <a:xfrm>
          <a:off x="4070823" y="4880288"/>
          <a:ext cx="4443892" cy="6262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altLang="zh-CN" sz="1400" b="1" dirty="0">
              <a:solidFill>
                <a:schemeClr val="tx1"/>
              </a:solidFill>
              <a:latin typeface="+mn-lt"/>
              <a:ea typeface="黑体" panose="02010609060101010101" pitchFamily="49" charset="-122"/>
            </a:rPr>
            <a:t>Pseudo-isobaric dimethyl and m</a:t>
          </a:r>
          <a:r>
            <a:rPr lang="en-US" altLang="zh-CN" sz="1400" b="1" dirty="0">
              <a:latin typeface="+mn-lt"/>
              <a:ea typeface="黑体" panose="02010609060101010101" pitchFamily="49" charset="-122"/>
            </a:rPr>
            <a:t>etabolic l</a:t>
          </a:r>
          <a:r>
            <a:rPr lang="en-US" altLang="zh-CN" sz="1400" b="1" dirty="0">
              <a:solidFill>
                <a:schemeClr val="tx1"/>
              </a:solidFill>
              <a:latin typeface="+mn-lt"/>
              <a:ea typeface="黑体" panose="02010609060101010101" pitchFamily="49" charset="-122"/>
            </a:rPr>
            <a:t>abeling </a:t>
          </a:r>
          <a:endParaRPr lang="zh-CN" altLang="en-US" sz="1400" dirty="0">
            <a:solidFill>
              <a:schemeClr val="tx1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B90E85B9-7857-465C-99AB-A09882F67A56}" type="parTrans" cxnId="{5A64F0F2-5172-498D-8822-EC653A6103C7}">
      <dgm:prSet/>
      <dgm:spPr/>
      <dgm:t>
        <a:bodyPr/>
        <a:lstStyle/>
        <a:p>
          <a:endParaRPr lang="zh-CN" altLang="en-US"/>
        </a:p>
      </dgm:t>
    </dgm:pt>
    <dgm:pt modelId="{24DA56D7-7848-4F70-8335-AE284F99A77B}" type="sibTrans" cxnId="{5A64F0F2-5172-498D-8822-EC653A6103C7}">
      <dgm:prSet/>
      <dgm:spPr/>
      <dgm:t>
        <a:bodyPr/>
        <a:lstStyle/>
        <a:p>
          <a:endParaRPr lang="zh-CN" altLang="en-US"/>
        </a:p>
      </dgm:t>
    </dgm:pt>
    <dgm:pt modelId="{008AD18A-F844-44C2-B245-4C745D8038BA}">
      <dgm:prSet phldrT="[文本]" custT="1"/>
      <dgm:spPr>
        <a:xfrm>
          <a:off x="3831708" y="4124323"/>
          <a:ext cx="2335545" cy="626297"/>
        </a:xfrm>
        <a:prstGeom prst="roundRect">
          <a:avLst/>
        </a:prstGeom>
        <a:solidFill>
          <a:srgbClr val="A5A5A5">
            <a:hueOff val="903533"/>
            <a:satOff val="33333"/>
            <a:lumOff val="-490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altLang="zh-CN" sz="1600" b="1" kern="1200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Quantitation ion</a:t>
          </a:r>
          <a:endParaRPr lang="zh-CN" altLang="en-US" sz="1600" b="1" kern="1200" dirty="0">
            <a:solidFill>
              <a:prstClr val="white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E4CDE7FA-75E3-438F-8FA3-4E6ECD413E17}" type="parTrans" cxnId="{46F079CE-B89D-4075-8685-81B4C02D61AF}">
      <dgm:prSet/>
      <dgm:spPr/>
      <dgm:t>
        <a:bodyPr/>
        <a:lstStyle/>
        <a:p>
          <a:endParaRPr lang="zh-CN" altLang="en-US"/>
        </a:p>
      </dgm:t>
    </dgm:pt>
    <dgm:pt modelId="{991C05FC-1116-465D-AEF0-D22056E34740}" type="sibTrans" cxnId="{46F079CE-B89D-4075-8685-81B4C02D61AF}">
      <dgm:prSet/>
      <dgm:spPr>
        <a:xfrm>
          <a:off x="3184666" y="3494182"/>
          <a:ext cx="1082771" cy="1082951"/>
        </a:xfrm>
        <a:prstGeom prst="ellipse">
          <a:avLst/>
        </a:prstGeom>
        <a:solidFill>
          <a:srgbClr val="A5A5A5">
            <a:tint val="50000"/>
            <a:hueOff val="691412"/>
            <a:satOff val="33333"/>
            <a:lumOff val="6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74CC8D0F-D0CA-4911-98E6-4A626CBC2F80}">
      <dgm:prSet phldrT="[文本]" custT="1"/>
      <dgm:spPr>
        <a:xfrm>
          <a:off x="6167254" y="4124323"/>
          <a:ext cx="2347461" cy="6262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altLang="zh-CN" sz="1400" b="1" kern="1200" dirty="0">
              <a:solidFill>
                <a:prstClr val="black"/>
              </a:solidFill>
              <a:latin typeface="Calibri"/>
              <a:ea typeface="黑体" panose="02010609060101010101" pitchFamily="49" charset="-122"/>
              <a:cs typeface="+mn-cs"/>
            </a:rPr>
            <a:t>A1 ions</a:t>
          </a:r>
          <a:endParaRPr lang="zh-CN" altLang="en-US" sz="1400" b="1" kern="1200" dirty="0">
            <a:solidFill>
              <a:prstClr val="black"/>
            </a:solidFill>
            <a:latin typeface="Calibri"/>
            <a:ea typeface="黑体" panose="02010609060101010101" pitchFamily="49" charset="-122"/>
            <a:cs typeface="+mn-cs"/>
          </a:endParaRPr>
        </a:p>
      </dgm:t>
    </dgm:pt>
    <dgm:pt modelId="{FDA53298-23F9-462E-9429-0DA3FF379FC5}" type="parTrans" cxnId="{F571BC36-CA0F-4CB9-A7F9-AC755E36C439}">
      <dgm:prSet/>
      <dgm:spPr/>
      <dgm:t>
        <a:bodyPr/>
        <a:lstStyle/>
        <a:p>
          <a:endParaRPr lang="zh-CN" altLang="en-US"/>
        </a:p>
      </dgm:t>
    </dgm:pt>
    <dgm:pt modelId="{D198B54B-F7DA-438C-9A26-04336C5E94AA}" type="sibTrans" cxnId="{F571BC36-CA0F-4CB9-A7F9-AC755E36C439}">
      <dgm:prSet/>
      <dgm:spPr/>
      <dgm:t>
        <a:bodyPr/>
        <a:lstStyle/>
        <a:p>
          <a:endParaRPr lang="zh-CN" altLang="en-US"/>
        </a:p>
      </dgm:t>
    </dgm:pt>
    <dgm:pt modelId="{1AF75C7D-A860-454A-9F76-CC9B2AF3ACE9}">
      <dgm:prSet phldrT="[文本]" custT="1"/>
      <dgm:spPr>
        <a:xfrm>
          <a:off x="4724617" y="2932206"/>
          <a:ext cx="2335545" cy="626297"/>
        </a:xfrm>
        <a:prstGeom prst="roundRect">
          <a:avLst/>
        </a:prstGeom>
        <a:solidFill>
          <a:srgbClr val="A5A5A5">
            <a:hueOff val="1807066"/>
            <a:satOff val="66667"/>
            <a:lumOff val="-9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Multiplex kits</a:t>
          </a:r>
          <a:endParaRPr lang="zh-CN" altLang="en-US" sz="1600" b="1" kern="1200" dirty="0">
            <a:solidFill>
              <a:prstClr val="white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B06F38A1-6A70-4DDE-9CA9-2A8B25A5E823}" type="parTrans" cxnId="{585CD9C2-E292-4243-9936-E1EB3AEF527D}">
      <dgm:prSet/>
      <dgm:spPr/>
      <dgm:t>
        <a:bodyPr/>
        <a:lstStyle/>
        <a:p>
          <a:endParaRPr lang="zh-CN" altLang="en-US"/>
        </a:p>
      </dgm:t>
    </dgm:pt>
    <dgm:pt modelId="{0B6E44F4-1092-4614-86CF-495B343C627C}" type="sibTrans" cxnId="{585CD9C2-E292-4243-9936-E1EB3AEF527D}">
      <dgm:prSet/>
      <dgm:spPr>
        <a:xfrm>
          <a:off x="4076781" y="2302065"/>
          <a:ext cx="1082771" cy="1082951"/>
        </a:xfrm>
        <a:prstGeom prst="ellipse">
          <a:avLst/>
        </a:prstGeom>
        <a:solidFill>
          <a:srgbClr val="A5A5A5">
            <a:tint val="50000"/>
            <a:hueOff val="1382824"/>
            <a:satOff val="66667"/>
            <a:lumOff val="13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394A3BF9-5572-478F-AA75-FF37413D61B0}">
      <dgm:prSet phldrT="[文本]" custT="1"/>
      <dgm:spPr>
        <a:xfrm>
          <a:off x="5116258" y="1512018"/>
          <a:ext cx="2335545" cy="626297"/>
        </a:xfrm>
        <a:prstGeom prst="roundRect">
          <a:avLst/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altLang="zh-CN" sz="1600" b="1" kern="1200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Acquisition method</a:t>
          </a:r>
          <a:endParaRPr lang="zh-CN" altLang="en-US" sz="1600" b="1" kern="1200" dirty="0">
            <a:solidFill>
              <a:prstClr val="white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1D62C5E0-8FDE-4600-AB08-37A75682BA63}" type="parTrans" cxnId="{55500375-9E05-461C-A6B3-20F82484FD73}">
      <dgm:prSet/>
      <dgm:spPr/>
      <dgm:t>
        <a:bodyPr/>
        <a:lstStyle/>
        <a:p>
          <a:endParaRPr lang="zh-CN" altLang="en-US"/>
        </a:p>
      </dgm:t>
    </dgm:pt>
    <dgm:pt modelId="{68CD5AF4-47E5-4EC8-B99B-761B49AA051A}" type="sibTrans" cxnId="{55500375-9E05-461C-A6B3-20F82484FD73}">
      <dgm:prSet/>
      <dgm:spPr>
        <a:xfrm>
          <a:off x="4468422" y="881876"/>
          <a:ext cx="1082771" cy="1082951"/>
        </a:xfrm>
        <a:prstGeom prst="ellipse">
          <a:avLst/>
        </a:prstGeom>
        <a:solidFill>
          <a:srgbClr val="A5A5A5">
            <a:tint val="50000"/>
            <a:hueOff val="2074236"/>
            <a:satOff val="100000"/>
            <a:lumOff val="19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A68093F1-0225-490F-9BFF-6D1C2274759A}" type="pres">
      <dgm:prSet presAssocID="{2A356EF2-1B5E-4BD1-9B5B-EBB72AC21A84}" presName="Name0" presStyleCnt="0">
        <dgm:presLayoutVars>
          <dgm:chMax val="7"/>
          <dgm:chPref val="7"/>
          <dgm:dir/>
        </dgm:presLayoutVars>
      </dgm:prSet>
      <dgm:spPr/>
    </dgm:pt>
    <dgm:pt modelId="{3D13B64A-FB51-42E0-AA85-1E825FE9FFA0}" type="pres">
      <dgm:prSet presAssocID="{2A356EF2-1B5E-4BD1-9B5B-EBB72AC21A84}" presName="dot1" presStyleLbl="alignNode1" presStyleIdx="0" presStyleCnt="13"/>
      <dgm:spPr>
        <a:xfrm>
          <a:off x="3100856" y="4375252"/>
          <a:ext cx="108038" cy="108038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ECD5937-2FA4-4273-BFA5-F6DE811DD64A}" type="pres">
      <dgm:prSet presAssocID="{2A356EF2-1B5E-4BD1-9B5B-EBB72AC21A84}" presName="dot2" presStyleLbl="alignNode1" presStyleIdx="1" presStyleCnt="13"/>
      <dgm:spPr>
        <a:xfrm>
          <a:off x="2859358" y="4485444"/>
          <a:ext cx="108038" cy="108038"/>
        </a:xfrm>
        <a:prstGeom prst="ellipse">
          <a:avLst/>
        </a:prstGeom>
        <a:solidFill>
          <a:srgbClr val="A5A5A5">
            <a:hueOff val="225883"/>
            <a:satOff val="8333"/>
            <a:lumOff val="-1225"/>
            <a:alphaOff val="0"/>
          </a:srgbClr>
        </a:solidFill>
        <a:ln w="12700" cap="flat" cmpd="sng" algn="ctr">
          <a:solidFill>
            <a:srgbClr val="A5A5A5">
              <a:hueOff val="225883"/>
              <a:satOff val="8333"/>
              <a:lumOff val="-1225"/>
              <a:alphaOff val="0"/>
            </a:srgbClr>
          </a:solidFill>
          <a:prstDash val="solid"/>
          <a:miter lim="800000"/>
        </a:ln>
        <a:effectLst/>
      </dgm:spPr>
    </dgm:pt>
    <dgm:pt modelId="{FA146ACF-FD00-4271-8097-F3E0263C2606}" type="pres">
      <dgm:prSet presAssocID="{2A356EF2-1B5E-4BD1-9B5B-EBB72AC21A84}" presName="dot3" presStyleLbl="alignNode1" presStyleIdx="2" presStyleCnt="13"/>
      <dgm:spPr>
        <a:xfrm>
          <a:off x="2609915" y="4576160"/>
          <a:ext cx="108038" cy="108038"/>
        </a:xfrm>
        <a:prstGeom prst="ellipse">
          <a:avLst/>
        </a:prstGeom>
        <a:solidFill>
          <a:srgbClr val="A5A5A5">
            <a:hueOff val="451767"/>
            <a:satOff val="16667"/>
            <a:lumOff val="-2451"/>
            <a:alphaOff val="0"/>
          </a:srgbClr>
        </a:solidFill>
        <a:ln w="12700" cap="flat" cmpd="sng" algn="ctr">
          <a:solidFill>
            <a:srgbClr val="A5A5A5">
              <a:hueOff val="451767"/>
              <a:satOff val="16667"/>
              <a:lumOff val="-2451"/>
              <a:alphaOff val="0"/>
            </a:srgbClr>
          </a:solidFill>
          <a:prstDash val="solid"/>
          <a:miter lim="800000"/>
        </a:ln>
        <a:effectLst/>
      </dgm:spPr>
    </dgm:pt>
    <dgm:pt modelId="{27F6C884-E9EA-4595-BDD4-ACE5FDC2F48C}" type="pres">
      <dgm:prSet presAssocID="{2A356EF2-1B5E-4BD1-9B5B-EBB72AC21A84}" presName="dot4" presStyleLbl="alignNode1" presStyleIdx="3" presStyleCnt="13"/>
      <dgm:spPr>
        <a:xfrm>
          <a:off x="2354117" y="4646887"/>
          <a:ext cx="108038" cy="108038"/>
        </a:xfrm>
        <a:prstGeom prst="ellipse">
          <a:avLst/>
        </a:prstGeom>
        <a:solidFill>
          <a:srgbClr val="A5A5A5">
            <a:hueOff val="677650"/>
            <a:satOff val="25000"/>
            <a:lumOff val="-3676"/>
            <a:alphaOff val="0"/>
          </a:srgbClr>
        </a:solidFill>
        <a:ln w="12700" cap="flat" cmpd="sng" algn="ctr">
          <a:solidFill>
            <a:srgbClr val="A5A5A5">
              <a:hueOff val="677650"/>
              <a:satOff val="25000"/>
              <a:lumOff val="-3676"/>
              <a:alphaOff val="0"/>
            </a:srgbClr>
          </a:solidFill>
          <a:prstDash val="solid"/>
          <a:miter lim="800000"/>
        </a:ln>
        <a:effectLst/>
      </dgm:spPr>
    </dgm:pt>
    <dgm:pt modelId="{2FA90AF0-1914-47CA-A62F-B0126331287E}" type="pres">
      <dgm:prSet presAssocID="{2A356EF2-1B5E-4BD1-9B5B-EBB72AC21A84}" presName="dot5" presStyleLbl="alignNode1" presStyleIdx="4" presStyleCnt="13"/>
      <dgm:spPr>
        <a:xfrm>
          <a:off x="4230498" y="3454769"/>
          <a:ext cx="108038" cy="108038"/>
        </a:xfrm>
        <a:prstGeom prst="ellipse">
          <a:avLst/>
        </a:prstGeom>
        <a:solidFill>
          <a:srgbClr val="A5A5A5">
            <a:hueOff val="903533"/>
            <a:satOff val="33333"/>
            <a:lumOff val="-4902"/>
            <a:alphaOff val="0"/>
          </a:srgbClr>
        </a:solidFill>
        <a:ln w="12700" cap="flat" cmpd="sng" algn="ctr">
          <a:solidFill>
            <a:srgbClr val="A5A5A5">
              <a:hueOff val="903533"/>
              <a:satOff val="33333"/>
              <a:lumOff val="-4902"/>
              <a:alphaOff val="0"/>
            </a:srgbClr>
          </a:solidFill>
          <a:prstDash val="solid"/>
          <a:miter lim="800000"/>
        </a:ln>
        <a:effectLst/>
      </dgm:spPr>
    </dgm:pt>
    <dgm:pt modelId="{29848C6C-1D07-4C91-948B-EDA081D663AD}" type="pres">
      <dgm:prSet presAssocID="{2A356EF2-1B5E-4BD1-9B5B-EBB72AC21A84}" presName="dot6" presStyleLbl="alignNode1" presStyleIdx="5" presStyleCnt="13"/>
      <dgm:spPr>
        <a:xfrm>
          <a:off x="4874759" y="2104284"/>
          <a:ext cx="108038" cy="108038"/>
        </a:xfrm>
        <a:prstGeom prst="ellipse">
          <a:avLst/>
        </a:prstGeom>
        <a:solidFill>
          <a:srgbClr val="A5A5A5">
            <a:hueOff val="1129416"/>
            <a:satOff val="41667"/>
            <a:lumOff val="-6127"/>
            <a:alphaOff val="0"/>
          </a:srgbClr>
        </a:solidFill>
        <a:ln w="12700" cap="flat" cmpd="sng" algn="ctr">
          <a:solidFill>
            <a:srgbClr val="A5A5A5">
              <a:hueOff val="1129416"/>
              <a:satOff val="41667"/>
              <a:lumOff val="-6127"/>
              <a:alphaOff val="0"/>
            </a:srgbClr>
          </a:solidFill>
          <a:prstDash val="solid"/>
          <a:miter lim="800000"/>
        </a:ln>
        <a:effectLst/>
      </dgm:spPr>
    </dgm:pt>
    <dgm:pt modelId="{9F7909E8-D740-4C92-BBFF-5733AE1F4E8F}" type="pres">
      <dgm:prSet presAssocID="{2A356EF2-1B5E-4BD1-9B5B-EBB72AC21A84}" presName="dotArrow1" presStyleLbl="alignNode1" presStyleIdx="6" presStyleCnt="13" custLinFactY="75464" custLinFactNeighborY="100000"/>
      <dgm:spPr>
        <a:xfrm>
          <a:off x="4700785" y="608693"/>
          <a:ext cx="108038" cy="108038"/>
        </a:xfrm>
        <a:prstGeom prst="ellipse">
          <a:avLst/>
        </a:prstGeom>
        <a:solidFill>
          <a:srgbClr val="A5A5A5">
            <a:hueOff val="1355300"/>
            <a:satOff val="50000"/>
            <a:lumOff val="-7353"/>
            <a:alphaOff val="0"/>
          </a:srgbClr>
        </a:solidFill>
        <a:ln w="12700" cap="flat" cmpd="sng" algn="ctr">
          <a:solidFill>
            <a:srgbClr val="A5A5A5">
              <a:hueOff val="1355300"/>
              <a:satOff val="50000"/>
              <a:lumOff val="-7353"/>
              <a:alphaOff val="0"/>
            </a:srgbClr>
          </a:solidFill>
          <a:prstDash val="solid"/>
          <a:miter lim="800000"/>
        </a:ln>
        <a:effectLst/>
      </dgm:spPr>
    </dgm:pt>
    <dgm:pt modelId="{779C6C4B-0EBD-4166-B3E1-C9028432B1E9}" type="pres">
      <dgm:prSet presAssocID="{2A356EF2-1B5E-4BD1-9B5B-EBB72AC21A84}" presName="dotArrow2" presStyleLbl="alignNode1" presStyleIdx="7" presStyleCnt="13" custLinFactY="75464" custLinFactNeighborY="100000"/>
      <dgm:spPr>
        <a:xfrm>
          <a:off x="4855694" y="499014"/>
          <a:ext cx="108038" cy="108038"/>
        </a:xfrm>
        <a:prstGeom prst="ellipse">
          <a:avLst/>
        </a:prstGeom>
        <a:solidFill>
          <a:srgbClr val="A5A5A5">
            <a:hueOff val="1581183"/>
            <a:satOff val="58333"/>
            <a:lumOff val="-8578"/>
            <a:alphaOff val="0"/>
          </a:srgbClr>
        </a:solidFill>
        <a:ln w="12700" cap="flat" cmpd="sng" algn="ctr">
          <a:solidFill>
            <a:srgbClr val="A5A5A5">
              <a:hueOff val="1581183"/>
              <a:satOff val="58333"/>
              <a:lumOff val="-8578"/>
              <a:alphaOff val="0"/>
            </a:srgbClr>
          </a:solidFill>
          <a:prstDash val="solid"/>
          <a:miter lim="800000"/>
        </a:ln>
        <a:effectLst/>
      </dgm:spPr>
    </dgm:pt>
    <dgm:pt modelId="{AA3F4BFB-EE71-4689-9E1A-8C739434EAB3}" type="pres">
      <dgm:prSet presAssocID="{2A356EF2-1B5E-4BD1-9B5B-EBB72AC21A84}" presName="dotArrow3" presStyleLbl="alignNode1" presStyleIdx="8" presStyleCnt="13" custLinFactY="100000" custLinFactNeighborY="127069"/>
      <dgm:spPr>
        <a:xfrm>
          <a:off x="5010602" y="445088"/>
          <a:ext cx="108038" cy="108038"/>
        </a:xfrm>
        <a:prstGeom prst="ellipse">
          <a:avLst/>
        </a:prstGeom>
        <a:solidFill>
          <a:srgbClr val="A5A5A5">
            <a:hueOff val="1807066"/>
            <a:satOff val="66667"/>
            <a:lumOff val="-9804"/>
            <a:alphaOff val="0"/>
          </a:srgbClr>
        </a:solidFill>
        <a:ln w="12700" cap="flat" cmpd="sng" algn="ctr">
          <a:solidFill>
            <a:srgbClr val="A5A5A5">
              <a:hueOff val="1807066"/>
              <a:satOff val="66667"/>
              <a:lumOff val="-9804"/>
              <a:alphaOff val="0"/>
            </a:srgbClr>
          </a:solidFill>
          <a:prstDash val="solid"/>
          <a:miter lim="800000"/>
        </a:ln>
        <a:effectLst/>
      </dgm:spPr>
    </dgm:pt>
    <dgm:pt modelId="{F80E83F0-CA8C-4A2B-93B7-70D1BABA0A00}" type="pres">
      <dgm:prSet presAssocID="{2A356EF2-1B5E-4BD1-9B5B-EBB72AC21A84}" presName="dotArrow4" presStyleLbl="alignNode1" presStyleIdx="9" presStyleCnt="13" custLinFactY="75464" custLinFactNeighborY="100000"/>
      <dgm:spPr>
        <a:xfrm>
          <a:off x="5164716" y="499014"/>
          <a:ext cx="108038" cy="108038"/>
        </a:xfrm>
        <a:prstGeom prst="ellipse">
          <a:avLst/>
        </a:prstGeom>
        <a:solidFill>
          <a:srgbClr val="A5A5A5">
            <a:hueOff val="2032949"/>
            <a:satOff val="75000"/>
            <a:lumOff val="-11029"/>
            <a:alphaOff val="0"/>
          </a:srgbClr>
        </a:solidFill>
        <a:ln w="12700" cap="flat" cmpd="sng" algn="ctr">
          <a:solidFill>
            <a:srgbClr val="A5A5A5">
              <a:hueOff val="2032949"/>
              <a:satOff val="75000"/>
              <a:lumOff val="-11029"/>
              <a:alphaOff val="0"/>
            </a:srgbClr>
          </a:solidFill>
          <a:prstDash val="solid"/>
          <a:miter lim="800000"/>
        </a:ln>
        <a:effectLst/>
      </dgm:spPr>
    </dgm:pt>
    <dgm:pt modelId="{9EF6672C-DB69-4CD5-8E60-7F0C11606D3A}" type="pres">
      <dgm:prSet presAssocID="{2A356EF2-1B5E-4BD1-9B5B-EBB72AC21A84}" presName="dotArrow5" presStyleLbl="alignNode1" presStyleIdx="10" presStyleCnt="13" custLinFactY="75464" custLinFactNeighborY="100000"/>
      <dgm:spPr>
        <a:xfrm>
          <a:off x="5319625" y="608693"/>
          <a:ext cx="108038" cy="108038"/>
        </a:xfrm>
        <a:prstGeom prst="ellipse">
          <a:avLst/>
        </a:prstGeom>
        <a:solidFill>
          <a:srgbClr val="A5A5A5">
            <a:hueOff val="2258833"/>
            <a:satOff val="83333"/>
            <a:lumOff val="-12255"/>
            <a:alphaOff val="0"/>
          </a:srgbClr>
        </a:solidFill>
        <a:ln w="12700" cap="flat" cmpd="sng" algn="ctr">
          <a:solidFill>
            <a:srgbClr val="A5A5A5">
              <a:hueOff val="2258833"/>
              <a:satOff val="83333"/>
              <a:lumOff val="-12255"/>
              <a:alphaOff val="0"/>
            </a:srgbClr>
          </a:solidFill>
          <a:prstDash val="solid"/>
          <a:miter lim="800000"/>
        </a:ln>
        <a:effectLst/>
      </dgm:spPr>
    </dgm:pt>
    <dgm:pt modelId="{1A40E751-0321-4E1A-9D40-1D61E6CEB13A}" type="pres">
      <dgm:prSet presAssocID="{2A356EF2-1B5E-4BD1-9B5B-EBB72AC21A84}" presName="dotArrow6" presStyleLbl="alignNode1" presStyleIdx="11" presStyleCnt="13" custLinFactY="75464" custLinFactNeighborY="100000"/>
      <dgm:spPr>
        <a:xfrm>
          <a:off x="5010602" y="620993"/>
          <a:ext cx="108038" cy="108038"/>
        </a:xfrm>
        <a:prstGeom prst="ellipse">
          <a:avLst/>
        </a:prstGeom>
        <a:solidFill>
          <a:srgbClr val="A5A5A5">
            <a:hueOff val="2484716"/>
            <a:satOff val="91667"/>
            <a:lumOff val="-13480"/>
            <a:alphaOff val="0"/>
          </a:srgbClr>
        </a:solidFill>
        <a:ln w="12700" cap="flat" cmpd="sng" algn="ctr">
          <a:solidFill>
            <a:srgbClr val="A5A5A5">
              <a:hueOff val="2484716"/>
              <a:satOff val="91667"/>
              <a:lumOff val="-13480"/>
              <a:alphaOff val="0"/>
            </a:srgbClr>
          </a:solidFill>
          <a:prstDash val="solid"/>
          <a:miter lim="800000"/>
        </a:ln>
        <a:effectLst/>
      </dgm:spPr>
    </dgm:pt>
    <dgm:pt modelId="{F6D9FA3E-F9F6-4892-A512-28393DFBD72D}" type="pres">
      <dgm:prSet presAssocID="{2A356EF2-1B5E-4BD1-9B5B-EBB72AC21A84}" presName="dotArrow7" presStyleLbl="alignNode1" presStyleIdx="12" presStyleCnt="13" custLinFactY="3210" custLinFactNeighborY="100000"/>
      <dgm:spPr>
        <a:xfrm>
          <a:off x="5010602" y="774589"/>
          <a:ext cx="108038" cy="108038"/>
        </a:xfrm>
        <a:prstGeom prst="ellipse">
          <a:avLst/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prstDash val="solid"/>
          <a:miter lim="800000"/>
        </a:ln>
        <a:effectLst/>
      </dgm:spPr>
    </dgm:pt>
    <dgm:pt modelId="{8CFCEFC9-94D3-432B-A530-1732E0BBD95F}" type="pres">
      <dgm:prSet presAssocID="{C7F5E6C2-EE52-427B-92BA-CB41FB250655}" presName="parTx1" presStyleLbl="node1" presStyleIdx="0" presStyleCnt="4"/>
      <dgm:spPr/>
    </dgm:pt>
    <dgm:pt modelId="{351BF074-6E80-4EC4-B4A0-651CAE7A6038}" type="pres">
      <dgm:prSet presAssocID="{C7F5E6C2-EE52-427B-92BA-CB41FB250655}" presName="desTx1" presStyleLbl="revTx" presStyleIdx="0" presStyleCnt="2">
        <dgm:presLayoutVars>
          <dgm:bulletEnabled val="1"/>
        </dgm:presLayoutVars>
      </dgm:prSet>
      <dgm:spPr/>
    </dgm:pt>
    <dgm:pt modelId="{911688C6-B545-45C7-BC2A-0B8824E8FC55}" type="pres">
      <dgm:prSet presAssocID="{98423EE7-B483-403A-9484-418B1603AF00}" presName="picture1" presStyleCnt="0"/>
      <dgm:spPr/>
    </dgm:pt>
    <dgm:pt modelId="{984D5D6F-6736-4981-8458-C8B4265E99F4}" type="pres">
      <dgm:prSet presAssocID="{98423EE7-B483-403A-9484-418B1603AF00}" presName="imageRepeatNode" presStyleLbl="fgImgPlace1" presStyleIdx="0" presStyleCnt="4"/>
      <dgm:spPr/>
    </dgm:pt>
    <dgm:pt modelId="{6583DE2D-3D8B-4AC0-BB5B-AFBD527027A1}" type="pres">
      <dgm:prSet presAssocID="{008AD18A-F844-44C2-B245-4C745D8038BA}" presName="parTx2" presStyleLbl="node1" presStyleIdx="1" presStyleCnt="4"/>
      <dgm:spPr/>
    </dgm:pt>
    <dgm:pt modelId="{CF0430DE-531A-4C7A-B3C4-9C1948C4F1A5}" type="pres">
      <dgm:prSet presAssocID="{008AD18A-F844-44C2-B245-4C745D8038BA}" presName="desTx2" presStyleLbl="revTx" presStyleIdx="1" presStyleCnt="2">
        <dgm:presLayoutVars>
          <dgm:bulletEnabled val="1"/>
        </dgm:presLayoutVars>
      </dgm:prSet>
      <dgm:spPr/>
    </dgm:pt>
    <dgm:pt modelId="{71056EA5-7E81-405C-9B36-0BC334DD5957}" type="pres">
      <dgm:prSet presAssocID="{991C05FC-1116-465D-AEF0-D22056E34740}" presName="picture2" presStyleCnt="0"/>
      <dgm:spPr/>
    </dgm:pt>
    <dgm:pt modelId="{FDD01CB0-D578-46FD-B918-AB23D5D36B21}" type="pres">
      <dgm:prSet presAssocID="{991C05FC-1116-465D-AEF0-D22056E34740}" presName="imageRepeatNode" presStyleLbl="fgImgPlace1" presStyleIdx="1" presStyleCnt="4"/>
      <dgm:spPr/>
    </dgm:pt>
    <dgm:pt modelId="{302A1C77-2E62-4678-979F-30AB210814C6}" type="pres">
      <dgm:prSet presAssocID="{1AF75C7D-A860-454A-9F76-CC9B2AF3ACE9}" presName="parTx3" presStyleLbl="node1" presStyleIdx="2" presStyleCnt="4"/>
      <dgm:spPr/>
    </dgm:pt>
    <dgm:pt modelId="{7AF4ACF8-0404-4CD3-8749-AE37DDA190A1}" type="pres">
      <dgm:prSet presAssocID="{0B6E44F4-1092-4614-86CF-495B343C627C}" presName="picture3" presStyleCnt="0"/>
      <dgm:spPr/>
    </dgm:pt>
    <dgm:pt modelId="{16BEB496-50A0-45A7-A5C4-199E239509A8}" type="pres">
      <dgm:prSet presAssocID="{0B6E44F4-1092-4614-86CF-495B343C627C}" presName="imageRepeatNode" presStyleLbl="fgImgPlace1" presStyleIdx="2" presStyleCnt="4"/>
      <dgm:spPr/>
    </dgm:pt>
    <dgm:pt modelId="{FA12CD73-71FC-4745-8782-4600FB73EDC0}" type="pres">
      <dgm:prSet presAssocID="{394A3BF9-5572-478F-AA75-FF37413D61B0}" presName="parTx4" presStyleLbl="node1" presStyleIdx="3" presStyleCnt="4" custLinFactNeighborX="10349" custLinFactNeighborY="-40270"/>
      <dgm:spPr/>
    </dgm:pt>
    <dgm:pt modelId="{B74B5B50-0DAD-47EE-8CB2-EF0D1BC00A1A}" type="pres">
      <dgm:prSet presAssocID="{68CD5AF4-47E5-4EC8-B99B-761B49AA051A}" presName="picture4" presStyleCnt="0"/>
      <dgm:spPr/>
    </dgm:pt>
    <dgm:pt modelId="{046E378C-EC7F-4520-9320-26EC26D84C57}" type="pres">
      <dgm:prSet presAssocID="{68CD5AF4-47E5-4EC8-B99B-761B49AA051A}" presName="imageRepeatNode" presStyleLbl="fgImgPlace1" presStyleIdx="3" presStyleCnt="4"/>
      <dgm:spPr/>
    </dgm:pt>
  </dgm:ptLst>
  <dgm:cxnLst>
    <dgm:cxn modelId="{F571BC36-CA0F-4CB9-A7F9-AC755E36C439}" srcId="{008AD18A-F844-44C2-B245-4C745D8038BA}" destId="{74CC8D0F-D0CA-4911-98E6-4A626CBC2F80}" srcOrd="0" destOrd="0" parTransId="{FDA53298-23F9-462E-9429-0DA3FF379FC5}" sibTransId="{D198B54B-F7DA-438C-9A26-04336C5E94AA}"/>
    <dgm:cxn modelId="{915F9C5B-E30A-4C07-96C0-507DC4D79EA6}" type="presOf" srcId="{68CD5AF4-47E5-4EC8-B99B-761B49AA051A}" destId="{046E378C-EC7F-4520-9320-26EC26D84C57}" srcOrd="0" destOrd="0" presId="urn:microsoft.com/office/officeart/2008/layout/AscendingPictureAccentProcess"/>
    <dgm:cxn modelId="{B894F943-77F9-4285-8322-77A4CAC34152}" type="presOf" srcId="{48AE191A-B737-48D1-9BCC-1E8E6FD0A662}" destId="{351BF074-6E80-4EC4-B4A0-651CAE7A6038}" srcOrd="0" destOrd="0" presId="urn:microsoft.com/office/officeart/2008/layout/AscendingPictureAccentProcess"/>
    <dgm:cxn modelId="{B754F76A-B1C9-4568-BB82-23E82C6B065B}" type="presOf" srcId="{394A3BF9-5572-478F-AA75-FF37413D61B0}" destId="{FA12CD73-71FC-4745-8782-4600FB73EDC0}" srcOrd="0" destOrd="0" presId="urn:microsoft.com/office/officeart/2008/layout/AscendingPictureAccentProcess"/>
    <dgm:cxn modelId="{55500375-9E05-461C-A6B3-20F82484FD73}" srcId="{2A356EF2-1B5E-4BD1-9B5B-EBB72AC21A84}" destId="{394A3BF9-5572-478F-AA75-FF37413D61B0}" srcOrd="3" destOrd="0" parTransId="{1D62C5E0-8FDE-4600-AB08-37A75682BA63}" sibTransId="{68CD5AF4-47E5-4EC8-B99B-761B49AA051A}"/>
    <dgm:cxn modelId="{CE884296-ABEF-4BCA-BFBD-151654016632}" type="presOf" srcId="{C7F5E6C2-EE52-427B-92BA-CB41FB250655}" destId="{8CFCEFC9-94D3-432B-A530-1732E0BBD95F}" srcOrd="0" destOrd="0" presId="urn:microsoft.com/office/officeart/2008/layout/AscendingPictureAccentProcess"/>
    <dgm:cxn modelId="{7210BAAB-D8D0-4DE0-B910-C58904113997}" srcId="{2A356EF2-1B5E-4BD1-9B5B-EBB72AC21A84}" destId="{C7F5E6C2-EE52-427B-92BA-CB41FB250655}" srcOrd="0" destOrd="0" parTransId="{1A22CA01-379F-4CCB-A158-EE7633624971}" sibTransId="{98423EE7-B483-403A-9484-418B1603AF00}"/>
    <dgm:cxn modelId="{585CD9C2-E292-4243-9936-E1EB3AEF527D}" srcId="{2A356EF2-1B5E-4BD1-9B5B-EBB72AC21A84}" destId="{1AF75C7D-A860-454A-9F76-CC9B2AF3ACE9}" srcOrd="2" destOrd="0" parTransId="{B06F38A1-6A70-4DDE-9CA9-2A8B25A5E823}" sibTransId="{0B6E44F4-1092-4614-86CF-495B343C627C}"/>
    <dgm:cxn modelId="{01065CC8-5BBF-4C4D-9AE3-536757E65E5B}" type="presOf" srcId="{0B6E44F4-1092-4614-86CF-495B343C627C}" destId="{16BEB496-50A0-45A7-A5C4-199E239509A8}" srcOrd="0" destOrd="0" presId="urn:microsoft.com/office/officeart/2008/layout/AscendingPictureAccentProcess"/>
    <dgm:cxn modelId="{46F079CE-B89D-4075-8685-81B4C02D61AF}" srcId="{2A356EF2-1B5E-4BD1-9B5B-EBB72AC21A84}" destId="{008AD18A-F844-44C2-B245-4C745D8038BA}" srcOrd="1" destOrd="0" parTransId="{E4CDE7FA-75E3-438F-8FA3-4E6ECD413E17}" sibTransId="{991C05FC-1116-465D-AEF0-D22056E34740}"/>
    <dgm:cxn modelId="{F62657D0-8934-4760-9039-305D83759D93}" type="presOf" srcId="{1AF75C7D-A860-454A-9F76-CC9B2AF3ACE9}" destId="{302A1C77-2E62-4678-979F-30AB210814C6}" srcOrd="0" destOrd="0" presId="urn:microsoft.com/office/officeart/2008/layout/AscendingPictureAccentProcess"/>
    <dgm:cxn modelId="{D88CA8D4-9955-41D4-91C5-3EF6C4A67BFB}" type="presOf" srcId="{991C05FC-1116-465D-AEF0-D22056E34740}" destId="{FDD01CB0-D578-46FD-B918-AB23D5D36B21}" srcOrd="0" destOrd="0" presId="urn:microsoft.com/office/officeart/2008/layout/AscendingPictureAccentProcess"/>
    <dgm:cxn modelId="{95FFB9D5-A9E2-412A-87ED-12F0542C1F30}" type="presOf" srcId="{008AD18A-F844-44C2-B245-4C745D8038BA}" destId="{6583DE2D-3D8B-4AC0-BB5B-AFBD527027A1}" srcOrd="0" destOrd="0" presId="urn:microsoft.com/office/officeart/2008/layout/AscendingPictureAccentProcess"/>
    <dgm:cxn modelId="{0DB27FDF-B407-4610-AE70-A7181AA10F09}" type="presOf" srcId="{2A356EF2-1B5E-4BD1-9B5B-EBB72AC21A84}" destId="{A68093F1-0225-490F-9BFF-6D1C2274759A}" srcOrd="0" destOrd="0" presId="urn:microsoft.com/office/officeart/2008/layout/AscendingPictureAccentProcess"/>
    <dgm:cxn modelId="{FFA093EF-910C-46F5-AA25-AECF79AA42F9}" type="presOf" srcId="{98423EE7-B483-403A-9484-418B1603AF00}" destId="{984D5D6F-6736-4981-8458-C8B4265E99F4}" srcOrd="0" destOrd="0" presId="urn:microsoft.com/office/officeart/2008/layout/AscendingPictureAccentProcess"/>
    <dgm:cxn modelId="{5A64F0F2-5172-498D-8822-EC653A6103C7}" srcId="{C7F5E6C2-EE52-427B-92BA-CB41FB250655}" destId="{48AE191A-B737-48D1-9BCC-1E8E6FD0A662}" srcOrd="0" destOrd="0" parTransId="{B90E85B9-7857-465C-99AB-A09882F67A56}" sibTransId="{24DA56D7-7848-4F70-8335-AE284F99A77B}"/>
    <dgm:cxn modelId="{58A3FEF6-D335-4375-B7B1-D859EFC9D437}" type="presOf" srcId="{74CC8D0F-D0CA-4911-98E6-4A626CBC2F80}" destId="{CF0430DE-531A-4C7A-B3C4-9C1948C4F1A5}" srcOrd="0" destOrd="0" presId="urn:microsoft.com/office/officeart/2008/layout/AscendingPictureAccentProcess"/>
    <dgm:cxn modelId="{CE395FB8-FB09-495E-BB6A-0C96D7E83A75}" type="presParOf" srcId="{A68093F1-0225-490F-9BFF-6D1C2274759A}" destId="{3D13B64A-FB51-42E0-AA85-1E825FE9FFA0}" srcOrd="0" destOrd="0" presId="urn:microsoft.com/office/officeart/2008/layout/AscendingPictureAccentProcess"/>
    <dgm:cxn modelId="{0DA5C1E2-648D-4708-BD58-80A982C52321}" type="presParOf" srcId="{A68093F1-0225-490F-9BFF-6D1C2274759A}" destId="{4ECD5937-2FA4-4273-BFA5-F6DE811DD64A}" srcOrd="1" destOrd="0" presId="urn:microsoft.com/office/officeart/2008/layout/AscendingPictureAccentProcess"/>
    <dgm:cxn modelId="{AB6802F8-C4EC-40F3-A841-F2BDECC7BF95}" type="presParOf" srcId="{A68093F1-0225-490F-9BFF-6D1C2274759A}" destId="{FA146ACF-FD00-4271-8097-F3E0263C2606}" srcOrd="2" destOrd="0" presId="urn:microsoft.com/office/officeart/2008/layout/AscendingPictureAccentProcess"/>
    <dgm:cxn modelId="{B1F4CE2D-8ECA-4AD9-9041-3D9380E1FCC8}" type="presParOf" srcId="{A68093F1-0225-490F-9BFF-6D1C2274759A}" destId="{27F6C884-E9EA-4595-BDD4-ACE5FDC2F48C}" srcOrd="3" destOrd="0" presId="urn:microsoft.com/office/officeart/2008/layout/AscendingPictureAccentProcess"/>
    <dgm:cxn modelId="{431679F6-87AD-44F2-B5F9-A2E15E4ED819}" type="presParOf" srcId="{A68093F1-0225-490F-9BFF-6D1C2274759A}" destId="{2FA90AF0-1914-47CA-A62F-B0126331287E}" srcOrd="4" destOrd="0" presId="urn:microsoft.com/office/officeart/2008/layout/AscendingPictureAccentProcess"/>
    <dgm:cxn modelId="{DA37C7DC-DFDE-4E89-B59E-44F13F3EB75F}" type="presParOf" srcId="{A68093F1-0225-490F-9BFF-6D1C2274759A}" destId="{29848C6C-1D07-4C91-948B-EDA081D663AD}" srcOrd="5" destOrd="0" presId="urn:microsoft.com/office/officeart/2008/layout/AscendingPictureAccentProcess"/>
    <dgm:cxn modelId="{A84710A7-19EE-47A8-98DB-321E3E2238C4}" type="presParOf" srcId="{A68093F1-0225-490F-9BFF-6D1C2274759A}" destId="{9F7909E8-D740-4C92-BBFF-5733AE1F4E8F}" srcOrd="6" destOrd="0" presId="urn:microsoft.com/office/officeart/2008/layout/AscendingPictureAccentProcess"/>
    <dgm:cxn modelId="{F4E8AADB-0240-46A3-9A6C-067264D3C39B}" type="presParOf" srcId="{A68093F1-0225-490F-9BFF-6D1C2274759A}" destId="{779C6C4B-0EBD-4166-B3E1-C9028432B1E9}" srcOrd="7" destOrd="0" presId="urn:microsoft.com/office/officeart/2008/layout/AscendingPictureAccentProcess"/>
    <dgm:cxn modelId="{C18C7BDD-0B60-429E-8051-D593A73EAA61}" type="presParOf" srcId="{A68093F1-0225-490F-9BFF-6D1C2274759A}" destId="{AA3F4BFB-EE71-4689-9E1A-8C739434EAB3}" srcOrd="8" destOrd="0" presId="urn:microsoft.com/office/officeart/2008/layout/AscendingPictureAccentProcess"/>
    <dgm:cxn modelId="{9F604DE8-C276-4881-9F7A-ACE216034C93}" type="presParOf" srcId="{A68093F1-0225-490F-9BFF-6D1C2274759A}" destId="{F80E83F0-CA8C-4A2B-93B7-70D1BABA0A00}" srcOrd="9" destOrd="0" presId="urn:microsoft.com/office/officeart/2008/layout/AscendingPictureAccentProcess"/>
    <dgm:cxn modelId="{D9889FE5-47C5-4E5D-985A-50C8AE632D05}" type="presParOf" srcId="{A68093F1-0225-490F-9BFF-6D1C2274759A}" destId="{9EF6672C-DB69-4CD5-8E60-7F0C11606D3A}" srcOrd="10" destOrd="0" presId="urn:microsoft.com/office/officeart/2008/layout/AscendingPictureAccentProcess"/>
    <dgm:cxn modelId="{B67BB755-5918-4D14-9A83-E47A975C4969}" type="presParOf" srcId="{A68093F1-0225-490F-9BFF-6D1C2274759A}" destId="{1A40E751-0321-4E1A-9D40-1D61E6CEB13A}" srcOrd="11" destOrd="0" presId="urn:microsoft.com/office/officeart/2008/layout/AscendingPictureAccentProcess"/>
    <dgm:cxn modelId="{921BA72E-65B5-4D9E-A5C6-68C087DC55D4}" type="presParOf" srcId="{A68093F1-0225-490F-9BFF-6D1C2274759A}" destId="{F6D9FA3E-F9F6-4892-A512-28393DFBD72D}" srcOrd="12" destOrd="0" presId="urn:microsoft.com/office/officeart/2008/layout/AscendingPictureAccentProcess"/>
    <dgm:cxn modelId="{C859D5FF-7EF0-46B0-9191-84D426AE17DB}" type="presParOf" srcId="{A68093F1-0225-490F-9BFF-6D1C2274759A}" destId="{8CFCEFC9-94D3-432B-A530-1732E0BBD95F}" srcOrd="13" destOrd="0" presId="urn:microsoft.com/office/officeart/2008/layout/AscendingPictureAccentProcess"/>
    <dgm:cxn modelId="{8646BD07-0644-4703-8D68-3279C2EF180B}" type="presParOf" srcId="{A68093F1-0225-490F-9BFF-6D1C2274759A}" destId="{351BF074-6E80-4EC4-B4A0-651CAE7A6038}" srcOrd="14" destOrd="0" presId="urn:microsoft.com/office/officeart/2008/layout/AscendingPictureAccentProcess"/>
    <dgm:cxn modelId="{5F284EC8-6F14-46D8-8390-3207BE610D08}" type="presParOf" srcId="{A68093F1-0225-490F-9BFF-6D1C2274759A}" destId="{911688C6-B545-45C7-BC2A-0B8824E8FC55}" srcOrd="15" destOrd="0" presId="urn:microsoft.com/office/officeart/2008/layout/AscendingPictureAccentProcess"/>
    <dgm:cxn modelId="{CD54DB8A-139B-4795-9967-22F48481C530}" type="presParOf" srcId="{911688C6-B545-45C7-BC2A-0B8824E8FC55}" destId="{984D5D6F-6736-4981-8458-C8B4265E99F4}" srcOrd="0" destOrd="0" presId="urn:microsoft.com/office/officeart/2008/layout/AscendingPictureAccentProcess"/>
    <dgm:cxn modelId="{460F6D45-03B0-470C-828D-BE0F7829A484}" type="presParOf" srcId="{A68093F1-0225-490F-9BFF-6D1C2274759A}" destId="{6583DE2D-3D8B-4AC0-BB5B-AFBD527027A1}" srcOrd="16" destOrd="0" presId="urn:microsoft.com/office/officeart/2008/layout/AscendingPictureAccentProcess"/>
    <dgm:cxn modelId="{47415D2A-6519-4784-AFBB-8F0CD29132AB}" type="presParOf" srcId="{A68093F1-0225-490F-9BFF-6D1C2274759A}" destId="{CF0430DE-531A-4C7A-B3C4-9C1948C4F1A5}" srcOrd="17" destOrd="0" presId="urn:microsoft.com/office/officeart/2008/layout/AscendingPictureAccentProcess"/>
    <dgm:cxn modelId="{278F097E-3F49-490A-8829-BE0D5D229CF5}" type="presParOf" srcId="{A68093F1-0225-490F-9BFF-6D1C2274759A}" destId="{71056EA5-7E81-405C-9B36-0BC334DD5957}" srcOrd="18" destOrd="0" presId="urn:microsoft.com/office/officeart/2008/layout/AscendingPictureAccentProcess"/>
    <dgm:cxn modelId="{8DE7E700-6615-4183-9BB4-9A53CA74A3EA}" type="presParOf" srcId="{71056EA5-7E81-405C-9B36-0BC334DD5957}" destId="{FDD01CB0-D578-46FD-B918-AB23D5D36B21}" srcOrd="0" destOrd="0" presId="urn:microsoft.com/office/officeart/2008/layout/AscendingPictureAccentProcess"/>
    <dgm:cxn modelId="{A8E842B9-3E5A-4D5F-87C2-D7C92F4478C8}" type="presParOf" srcId="{A68093F1-0225-490F-9BFF-6D1C2274759A}" destId="{302A1C77-2E62-4678-979F-30AB210814C6}" srcOrd="19" destOrd="0" presId="urn:microsoft.com/office/officeart/2008/layout/AscendingPictureAccentProcess"/>
    <dgm:cxn modelId="{9D30B1CD-4D3A-45DD-8A4D-222C33840C5B}" type="presParOf" srcId="{A68093F1-0225-490F-9BFF-6D1C2274759A}" destId="{7AF4ACF8-0404-4CD3-8749-AE37DDA190A1}" srcOrd="20" destOrd="0" presId="urn:microsoft.com/office/officeart/2008/layout/AscendingPictureAccentProcess"/>
    <dgm:cxn modelId="{04E9827F-B65B-4863-8BDD-FDDE74B2BA00}" type="presParOf" srcId="{7AF4ACF8-0404-4CD3-8749-AE37DDA190A1}" destId="{16BEB496-50A0-45A7-A5C4-199E239509A8}" srcOrd="0" destOrd="0" presId="urn:microsoft.com/office/officeart/2008/layout/AscendingPictureAccentProcess"/>
    <dgm:cxn modelId="{59764CBF-A206-411F-B68C-CD051EEE8FD2}" type="presParOf" srcId="{A68093F1-0225-490F-9BFF-6D1C2274759A}" destId="{FA12CD73-71FC-4745-8782-4600FB73EDC0}" srcOrd="21" destOrd="0" presId="urn:microsoft.com/office/officeart/2008/layout/AscendingPictureAccentProcess"/>
    <dgm:cxn modelId="{A9CA7DF8-C85C-45E7-82EF-2A018915E9B0}" type="presParOf" srcId="{A68093F1-0225-490F-9BFF-6D1C2274759A}" destId="{B74B5B50-0DAD-47EE-8CB2-EF0D1BC00A1A}" srcOrd="22" destOrd="0" presId="urn:microsoft.com/office/officeart/2008/layout/AscendingPictureAccentProcess"/>
    <dgm:cxn modelId="{D28137E3-778A-4A83-9D57-7E807C8E9775}" type="presParOf" srcId="{B74B5B50-0DAD-47EE-8CB2-EF0D1BC00A1A}" destId="{046E378C-EC7F-4520-9320-26EC26D84C5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3B64A-FB51-42E0-AA85-1E825FE9FFA0}">
      <dsp:nvSpPr>
        <dsp:cNvPr id="0" name=""/>
        <dsp:cNvSpPr/>
      </dsp:nvSpPr>
      <dsp:spPr>
        <a:xfrm>
          <a:off x="3100856" y="4375252"/>
          <a:ext cx="108038" cy="108038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D5937-2FA4-4273-BFA5-F6DE811DD64A}">
      <dsp:nvSpPr>
        <dsp:cNvPr id="0" name=""/>
        <dsp:cNvSpPr/>
      </dsp:nvSpPr>
      <dsp:spPr>
        <a:xfrm>
          <a:off x="2859358" y="4485444"/>
          <a:ext cx="108038" cy="108038"/>
        </a:xfrm>
        <a:prstGeom prst="ellipse">
          <a:avLst/>
        </a:prstGeom>
        <a:solidFill>
          <a:srgbClr val="A5A5A5">
            <a:hueOff val="225883"/>
            <a:satOff val="8333"/>
            <a:lumOff val="-1225"/>
            <a:alphaOff val="0"/>
          </a:srgbClr>
        </a:solidFill>
        <a:ln w="12700" cap="flat" cmpd="sng" algn="ctr">
          <a:solidFill>
            <a:srgbClr val="A5A5A5">
              <a:hueOff val="225883"/>
              <a:satOff val="8333"/>
              <a:lumOff val="-122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46ACF-FD00-4271-8097-F3E0263C2606}">
      <dsp:nvSpPr>
        <dsp:cNvPr id="0" name=""/>
        <dsp:cNvSpPr/>
      </dsp:nvSpPr>
      <dsp:spPr>
        <a:xfrm>
          <a:off x="2609915" y="4576160"/>
          <a:ext cx="108038" cy="108038"/>
        </a:xfrm>
        <a:prstGeom prst="ellipse">
          <a:avLst/>
        </a:prstGeom>
        <a:solidFill>
          <a:srgbClr val="A5A5A5">
            <a:hueOff val="451767"/>
            <a:satOff val="16667"/>
            <a:lumOff val="-2451"/>
            <a:alphaOff val="0"/>
          </a:srgbClr>
        </a:solidFill>
        <a:ln w="12700" cap="flat" cmpd="sng" algn="ctr">
          <a:solidFill>
            <a:srgbClr val="A5A5A5">
              <a:hueOff val="451767"/>
              <a:satOff val="16667"/>
              <a:lumOff val="-245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6C884-E9EA-4595-BDD4-ACE5FDC2F48C}">
      <dsp:nvSpPr>
        <dsp:cNvPr id="0" name=""/>
        <dsp:cNvSpPr/>
      </dsp:nvSpPr>
      <dsp:spPr>
        <a:xfrm>
          <a:off x="2354117" y="4646887"/>
          <a:ext cx="108038" cy="108038"/>
        </a:xfrm>
        <a:prstGeom prst="ellipse">
          <a:avLst/>
        </a:prstGeom>
        <a:solidFill>
          <a:srgbClr val="A5A5A5">
            <a:hueOff val="677650"/>
            <a:satOff val="25000"/>
            <a:lumOff val="-3676"/>
            <a:alphaOff val="0"/>
          </a:srgbClr>
        </a:solidFill>
        <a:ln w="12700" cap="flat" cmpd="sng" algn="ctr">
          <a:solidFill>
            <a:srgbClr val="A5A5A5">
              <a:hueOff val="677650"/>
              <a:satOff val="25000"/>
              <a:lumOff val="-367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0AF0-1914-47CA-A62F-B0126331287E}">
      <dsp:nvSpPr>
        <dsp:cNvPr id="0" name=""/>
        <dsp:cNvSpPr/>
      </dsp:nvSpPr>
      <dsp:spPr>
        <a:xfrm>
          <a:off x="4230498" y="3454769"/>
          <a:ext cx="108038" cy="108038"/>
        </a:xfrm>
        <a:prstGeom prst="ellipse">
          <a:avLst/>
        </a:prstGeom>
        <a:solidFill>
          <a:srgbClr val="A5A5A5">
            <a:hueOff val="903533"/>
            <a:satOff val="33333"/>
            <a:lumOff val="-4902"/>
            <a:alphaOff val="0"/>
          </a:srgbClr>
        </a:solidFill>
        <a:ln w="12700" cap="flat" cmpd="sng" algn="ctr">
          <a:solidFill>
            <a:srgbClr val="A5A5A5">
              <a:hueOff val="903533"/>
              <a:satOff val="33333"/>
              <a:lumOff val="-490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48C6C-1D07-4C91-948B-EDA081D663AD}">
      <dsp:nvSpPr>
        <dsp:cNvPr id="0" name=""/>
        <dsp:cNvSpPr/>
      </dsp:nvSpPr>
      <dsp:spPr>
        <a:xfrm>
          <a:off x="4874759" y="2104284"/>
          <a:ext cx="108038" cy="108038"/>
        </a:xfrm>
        <a:prstGeom prst="ellipse">
          <a:avLst/>
        </a:prstGeom>
        <a:solidFill>
          <a:srgbClr val="A5A5A5">
            <a:hueOff val="1129416"/>
            <a:satOff val="41667"/>
            <a:lumOff val="-6127"/>
            <a:alphaOff val="0"/>
          </a:srgbClr>
        </a:solidFill>
        <a:ln w="12700" cap="flat" cmpd="sng" algn="ctr">
          <a:solidFill>
            <a:srgbClr val="A5A5A5">
              <a:hueOff val="1129416"/>
              <a:satOff val="41667"/>
              <a:lumOff val="-612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909E8-D740-4C92-BBFF-5733AE1F4E8F}">
      <dsp:nvSpPr>
        <dsp:cNvPr id="0" name=""/>
        <dsp:cNvSpPr/>
      </dsp:nvSpPr>
      <dsp:spPr>
        <a:xfrm>
          <a:off x="4700785" y="608693"/>
          <a:ext cx="108038" cy="108038"/>
        </a:xfrm>
        <a:prstGeom prst="ellipse">
          <a:avLst/>
        </a:prstGeom>
        <a:solidFill>
          <a:srgbClr val="A5A5A5">
            <a:hueOff val="1355300"/>
            <a:satOff val="50000"/>
            <a:lumOff val="-7353"/>
            <a:alphaOff val="0"/>
          </a:srgbClr>
        </a:solidFill>
        <a:ln w="12700" cap="flat" cmpd="sng" algn="ctr">
          <a:solidFill>
            <a:srgbClr val="A5A5A5">
              <a:hueOff val="1355300"/>
              <a:satOff val="50000"/>
              <a:lumOff val="-735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C6C4B-0EBD-4166-B3E1-C9028432B1E9}">
      <dsp:nvSpPr>
        <dsp:cNvPr id="0" name=""/>
        <dsp:cNvSpPr/>
      </dsp:nvSpPr>
      <dsp:spPr>
        <a:xfrm>
          <a:off x="4855694" y="499014"/>
          <a:ext cx="108038" cy="108038"/>
        </a:xfrm>
        <a:prstGeom prst="ellipse">
          <a:avLst/>
        </a:prstGeom>
        <a:solidFill>
          <a:srgbClr val="A5A5A5">
            <a:hueOff val="1581183"/>
            <a:satOff val="58333"/>
            <a:lumOff val="-8578"/>
            <a:alphaOff val="0"/>
          </a:srgbClr>
        </a:solidFill>
        <a:ln w="12700" cap="flat" cmpd="sng" algn="ctr">
          <a:solidFill>
            <a:srgbClr val="A5A5A5">
              <a:hueOff val="1581183"/>
              <a:satOff val="58333"/>
              <a:lumOff val="-857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F4BFB-EE71-4689-9E1A-8C739434EAB3}">
      <dsp:nvSpPr>
        <dsp:cNvPr id="0" name=""/>
        <dsp:cNvSpPr/>
      </dsp:nvSpPr>
      <dsp:spPr>
        <a:xfrm>
          <a:off x="5010602" y="445088"/>
          <a:ext cx="108038" cy="108038"/>
        </a:xfrm>
        <a:prstGeom prst="ellipse">
          <a:avLst/>
        </a:prstGeom>
        <a:solidFill>
          <a:srgbClr val="A5A5A5">
            <a:hueOff val="1807066"/>
            <a:satOff val="66667"/>
            <a:lumOff val="-9804"/>
            <a:alphaOff val="0"/>
          </a:srgbClr>
        </a:solidFill>
        <a:ln w="12700" cap="flat" cmpd="sng" algn="ctr">
          <a:solidFill>
            <a:srgbClr val="A5A5A5">
              <a:hueOff val="1807066"/>
              <a:satOff val="66667"/>
              <a:lumOff val="-980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E83F0-CA8C-4A2B-93B7-70D1BABA0A00}">
      <dsp:nvSpPr>
        <dsp:cNvPr id="0" name=""/>
        <dsp:cNvSpPr/>
      </dsp:nvSpPr>
      <dsp:spPr>
        <a:xfrm>
          <a:off x="5164716" y="499014"/>
          <a:ext cx="108038" cy="108038"/>
        </a:xfrm>
        <a:prstGeom prst="ellipse">
          <a:avLst/>
        </a:prstGeom>
        <a:solidFill>
          <a:srgbClr val="A5A5A5">
            <a:hueOff val="2032949"/>
            <a:satOff val="75000"/>
            <a:lumOff val="-11029"/>
            <a:alphaOff val="0"/>
          </a:srgbClr>
        </a:solidFill>
        <a:ln w="12700" cap="flat" cmpd="sng" algn="ctr">
          <a:solidFill>
            <a:srgbClr val="A5A5A5">
              <a:hueOff val="2032949"/>
              <a:satOff val="75000"/>
              <a:lumOff val="-1102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6672C-DB69-4CD5-8E60-7F0C11606D3A}">
      <dsp:nvSpPr>
        <dsp:cNvPr id="0" name=""/>
        <dsp:cNvSpPr/>
      </dsp:nvSpPr>
      <dsp:spPr>
        <a:xfrm>
          <a:off x="5319625" y="608693"/>
          <a:ext cx="108038" cy="108038"/>
        </a:xfrm>
        <a:prstGeom prst="ellipse">
          <a:avLst/>
        </a:prstGeom>
        <a:solidFill>
          <a:srgbClr val="A5A5A5">
            <a:hueOff val="2258833"/>
            <a:satOff val="83333"/>
            <a:lumOff val="-12255"/>
            <a:alphaOff val="0"/>
          </a:srgbClr>
        </a:solidFill>
        <a:ln w="12700" cap="flat" cmpd="sng" algn="ctr">
          <a:solidFill>
            <a:srgbClr val="A5A5A5">
              <a:hueOff val="2258833"/>
              <a:satOff val="83333"/>
              <a:lumOff val="-1225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0E751-0321-4E1A-9D40-1D61E6CEB13A}">
      <dsp:nvSpPr>
        <dsp:cNvPr id="0" name=""/>
        <dsp:cNvSpPr/>
      </dsp:nvSpPr>
      <dsp:spPr>
        <a:xfrm>
          <a:off x="5010602" y="620993"/>
          <a:ext cx="108038" cy="108038"/>
        </a:xfrm>
        <a:prstGeom prst="ellipse">
          <a:avLst/>
        </a:prstGeom>
        <a:solidFill>
          <a:srgbClr val="A5A5A5">
            <a:hueOff val="2484716"/>
            <a:satOff val="91667"/>
            <a:lumOff val="-13480"/>
            <a:alphaOff val="0"/>
          </a:srgbClr>
        </a:solidFill>
        <a:ln w="12700" cap="flat" cmpd="sng" algn="ctr">
          <a:solidFill>
            <a:srgbClr val="A5A5A5">
              <a:hueOff val="2484716"/>
              <a:satOff val="91667"/>
              <a:lumOff val="-1348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9FA3E-F9F6-4892-A512-28393DFBD72D}">
      <dsp:nvSpPr>
        <dsp:cNvPr id="0" name=""/>
        <dsp:cNvSpPr/>
      </dsp:nvSpPr>
      <dsp:spPr>
        <a:xfrm>
          <a:off x="5010602" y="774589"/>
          <a:ext cx="108038" cy="108038"/>
        </a:xfrm>
        <a:prstGeom prst="ellipse">
          <a:avLst/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CEFC9-94D3-432B-A530-1732E0BBD95F}">
      <dsp:nvSpPr>
        <dsp:cNvPr id="0" name=""/>
        <dsp:cNvSpPr/>
      </dsp:nvSpPr>
      <dsp:spPr>
        <a:xfrm>
          <a:off x="1735277" y="4880288"/>
          <a:ext cx="2335545" cy="626297"/>
        </a:xfrm>
        <a:prstGeom prst="roundRect">
          <a:avLst/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357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Labeling method</a:t>
          </a:r>
          <a:endParaRPr lang="zh-CN" altLang="en-US" sz="1600" b="1" kern="1200" dirty="0">
            <a:solidFill>
              <a:sysClr val="window" lastClr="FFFFFF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1765850" y="4910861"/>
        <a:ext cx="2274399" cy="565151"/>
      </dsp:txXfrm>
    </dsp:sp>
    <dsp:sp modelId="{351BF074-6E80-4EC4-B4A0-651CAE7A6038}">
      <dsp:nvSpPr>
        <dsp:cNvPr id="0" name=""/>
        <dsp:cNvSpPr/>
      </dsp:nvSpPr>
      <dsp:spPr>
        <a:xfrm>
          <a:off x="4070823" y="4880288"/>
          <a:ext cx="4443892" cy="62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solidFill>
                <a:schemeClr val="tx1"/>
              </a:solidFill>
              <a:latin typeface="+mn-lt"/>
              <a:ea typeface="黑体" panose="02010609060101010101" pitchFamily="49" charset="-122"/>
            </a:rPr>
            <a:t>Pseudo-isobaric dimethyl and m</a:t>
          </a:r>
          <a:r>
            <a:rPr lang="en-US" altLang="zh-CN" sz="1400" b="1" kern="1200" dirty="0">
              <a:latin typeface="+mn-lt"/>
              <a:ea typeface="黑体" panose="02010609060101010101" pitchFamily="49" charset="-122"/>
            </a:rPr>
            <a:t>etabolic l</a:t>
          </a:r>
          <a:r>
            <a:rPr lang="en-US" altLang="zh-CN" sz="1400" b="1" kern="1200" dirty="0">
              <a:solidFill>
                <a:schemeClr val="tx1"/>
              </a:solidFill>
              <a:latin typeface="+mn-lt"/>
              <a:ea typeface="黑体" panose="02010609060101010101" pitchFamily="49" charset="-122"/>
            </a:rPr>
            <a:t>abeling </a:t>
          </a:r>
          <a:endParaRPr lang="zh-CN" altLang="en-US" sz="1400" kern="1200" dirty="0">
            <a:solidFill>
              <a:schemeClr val="tx1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4070823" y="4880288"/>
        <a:ext cx="4443892" cy="626297"/>
      </dsp:txXfrm>
    </dsp:sp>
    <dsp:sp modelId="{984D5D6F-6736-4981-8458-C8B4265E99F4}">
      <dsp:nvSpPr>
        <dsp:cNvPr id="0" name=""/>
        <dsp:cNvSpPr/>
      </dsp:nvSpPr>
      <dsp:spPr>
        <a:xfrm>
          <a:off x="1088235" y="4250147"/>
          <a:ext cx="1082771" cy="1082951"/>
        </a:xfrm>
        <a:prstGeom prst="ellipse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3DE2D-3D8B-4AC0-BB5B-AFBD527027A1}">
      <dsp:nvSpPr>
        <dsp:cNvPr id="0" name=""/>
        <dsp:cNvSpPr/>
      </dsp:nvSpPr>
      <dsp:spPr>
        <a:xfrm>
          <a:off x="3831708" y="4124323"/>
          <a:ext cx="2335545" cy="626297"/>
        </a:xfrm>
        <a:prstGeom prst="roundRect">
          <a:avLst/>
        </a:prstGeom>
        <a:solidFill>
          <a:srgbClr val="A5A5A5">
            <a:hueOff val="903533"/>
            <a:satOff val="33333"/>
            <a:lumOff val="-490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357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Quantitation ion</a:t>
          </a:r>
          <a:endParaRPr lang="zh-CN" altLang="en-US" sz="1600" b="1" kern="1200" dirty="0">
            <a:solidFill>
              <a:prstClr val="white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3862281" y="4154896"/>
        <a:ext cx="2274399" cy="565151"/>
      </dsp:txXfrm>
    </dsp:sp>
    <dsp:sp modelId="{CF0430DE-531A-4C7A-B3C4-9C1948C4F1A5}">
      <dsp:nvSpPr>
        <dsp:cNvPr id="0" name=""/>
        <dsp:cNvSpPr/>
      </dsp:nvSpPr>
      <dsp:spPr>
        <a:xfrm>
          <a:off x="6167254" y="4124323"/>
          <a:ext cx="2347461" cy="62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solidFill>
                <a:prstClr val="black"/>
              </a:solidFill>
              <a:latin typeface="Calibri"/>
              <a:ea typeface="黑体" panose="02010609060101010101" pitchFamily="49" charset="-122"/>
              <a:cs typeface="+mn-cs"/>
            </a:rPr>
            <a:t>A1 ions</a:t>
          </a:r>
          <a:endParaRPr lang="zh-CN" altLang="en-US" sz="1400" b="1" kern="1200" dirty="0">
            <a:solidFill>
              <a:prstClr val="black"/>
            </a:solidFill>
            <a:latin typeface="Calibri"/>
            <a:ea typeface="黑体" panose="02010609060101010101" pitchFamily="49" charset="-122"/>
            <a:cs typeface="+mn-cs"/>
          </a:endParaRPr>
        </a:p>
      </dsp:txBody>
      <dsp:txXfrm>
        <a:off x="6167254" y="4124323"/>
        <a:ext cx="2347461" cy="626297"/>
      </dsp:txXfrm>
    </dsp:sp>
    <dsp:sp modelId="{FDD01CB0-D578-46FD-B918-AB23D5D36B21}">
      <dsp:nvSpPr>
        <dsp:cNvPr id="0" name=""/>
        <dsp:cNvSpPr/>
      </dsp:nvSpPr>
      <dsp:spPr>
        <a:xfrm>
          <a:off x="3184666" y="3494182"/>
          <a:ext cx="1082771" cy="1082951"/>
        </a:xfrm>
        <a:prstGeom prst="ellipse">
          <a:avLst/>
        </a:prstGeom>
        <a:solidFill>
          <a:srgbClr val="A5A5A5">
            <a:tint val="50000"/>
            <a:hueOff val="691412"/>
            <a:satOff val="33333"/>
            <a:lumOff val="6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A1C77-2E62-4678-979F-30AB210814C6}">
      <dsp:nvSpPr>
        <dsp:cNvPr id="0" name=""/>
        <dsp:cNvSpPr/>
      </dsp:nvSpPr>
      <dsp:spPr>
        <a:xfrm>
          <a:off x="4724617" y="2932206"/>
          <a:ext cx="2335545" cy="626297"/>
        </a:xfrm>
        <a:prstGeom prst="roundRect">
          <a:avLst/>
        </a:prstGeom>
        <a:solidFill>
          <a:srgbClr val="A5A5A5">
            <a:hueOff val="1807066"/>
            <a:satOff val="66667"/>
            <a:lumOff val="-9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357" tIns="60960" rIns="60960" bIns="6096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Multiplex kits</a:t>
          </a:r>
          <a:endParaRPr lang="zh-CN" altLang="en-US" sz="1600" b="1" kern="1200" dirty="0">
            <a:solidFill>
              <a:prstClr val="white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4755190" y="2962779"/>
        <a:ext cx="2274399" cy="565151"/>
      </dsp:txXfrm>
    </dsp:sp>
    <dsp:sp modelId="{16BEB496-50A0-45A7-A5C4-199E239509A8}">
      <dsp:nvSpPr>
        <dsp:cNvPr id="0" name=""/>
        <dsp:cNvSpPr/>
      </dsp:nvSpPr>
      <dsp:spPr>
        <a:xfrm>
          <a:off x="4076781" y="2302065"/>
          <a:ext cx="1082771" cy="1082951"/>
        </a:xfrm>
        <a:prstGeom prst="ellipse">
          <a:avLst/>
        </a:prstGeom>
        <a:solidFill>
          <a:srgbClr val="A5A5A5">
            <a:tint val="50000"/>
            <a:hueOff val="1382824"/>
            <a:satOff val="66667"/>
            <a:lumOff val="13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2CD73-71FC-4745-8782-4600FB73EDC0}">
      <dsp:nvSpPr>
        <dsp:cNvPr id="0" name=""/>
        <dsp:cNvSpPr/>
      </dsp:nvSpPr>
      <dsp:spPr>
        <a:xfrm>
          <a:off x="5357963" y="1259808"/>
          <a:ext cx="2335545" cy="626297"/>
        </a:xfrm>
        <a:prstGeom prst="roundRect">
          <a:avLst/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357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Acquisition method</a:t>
          </a:r>
          <a:endParaRPr lang="zh-CN" altLang="en-US" sz="1600" b="1" kern="1200" dirty="0">
            <a:solidFill>
              <a:prstClr val="white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5388536" y="1290381"/>
        <a:ext cx="2274399" cy="565151"/>
      </dsp:txXfrm>
    </dsp:sp>
    <dsp:sp modelId="{046E378C-EC7F-4520-9320-26EC26D84C57}">
      <dsp:nvSpPr>
        <dsp:cNvPr id="0" name=""/>
        <dsp:cNvSpPr/>
      </dsp:nvSpPr>
      <dsp:spPr>
        <a:xfrm>
          <a:off x="4468422" y="881876"/>
          <a:ext cx="1082771" cy="1082951"/>
        </a:xfrm>
        <a:prstGeom prst="ellipse">
          <a:avLst/>
        </a:prstGeom>
        <a:solidFill>
          <a:srgbClr val="A5A5A5">
            <a:tint val="50000"/>
            <a:hueOff val="2074236"/>
            <a:satOff val="100000"/>
            <a:lumOff val="19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30E161-ACF2-495F-BDB4-42CBF08F82FA}" type="datetimeFigureOut">
              <a:rPr lang="zh-CN" altLang="en-US"/>
              <a:t>2023/8/30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7626CDB5-5100-4FE0-929E-01D74555F41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10A0D6-9122-4107-B0FF-A0C272C36A44}" type="datetimeFigureOut">
              <a:rPr lang="zh-CN" altLang="en-US"/>
              <a:t>2023/8/30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 panose="02010600030101010101" pitchFamily="2" charset="-122"/>
              </a:defRPr>
            </a:lvl1pPr>
          </a:lstStyle>
          <a:p>
            <a:fld id="{4AA70BBF-D84E-4116-9AC5-B8AD283095C0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917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7045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2575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4533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altLang="zh-CN" baseline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6651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ea typeface="黑体" panose="02010609060101010101" pitchFamily="49" charset="-122"/>
              </a:rPr>
              <a:t>差异蛋白调控的生物学过程分析表明，发现除了影响</a:t>
            </a:r>
            <a:r>
              <a:rPr lang="en-US" altLang="zh-CN" b="1" dirty="0">
                <a:ea typeface="黑体" panose="02010609060101010101" pitchFamily="49" charset="-122"/>
              </a:rPr>
              <a:t>rRNA</a:t>
            </a:r>
            <a:r>
              <a:rPr lang="zh-CN" altLang="en-US" b="1" dirty="0">
                <a:ea typeface="黑体" panose="02010609060101010101" pitchFamily="49" charset="-122"/>
              </a:rPr>
              <a:t>加工等过程外，</a:t>
            </a:r>
            <a:r>
              <a:rPr lang="en-US" altLang="zh-CN" b="1" dirty="0">
                <a:ea typeface="黑体" panose="02010609060101010101" pitchFamily="49" charset="-122"/>
              </a:rPr>
              <a:t>PM2.5</a:t>
            </a:r>
            <a:r>
              <a:rPr lang="zh-CN" altLang="en-US" b="1" dirty="0">
                <a:ea typeface="黑体" panose="02010609060101010101" pitchFamily="49" charset="-122"/>
              </a:rPr>
              <a:t>会调控细胞周期和凋亡。细胞毒理学实验证实，细胞在</a:t>
            </a:r>
            <a:r>
              <a:rPr lang="en-US" altLang="zh-CN" b="1" dirty="0">
                <a:ea typeface="黑体" panose="02010609060101010101" pitchFamily="49" charset="-122"/>
              </a:rPr>
              <a:t>G0/G1</a:t>
            </a:r>
            <a:r>
              <a:rPr lang="zh-CN" altLang="en-US" b="1" dirty="0">
                <a:ea typeface="黑体" panose="02010609060101010101" pitchFamily="49" charset="-122"/>
              </a:rPr>
              <a:t>期和</a:t>
            </a:r>
            <a:r>
              <a:rPr lang="en-US" altLang="zh-CN" b="1" dirty="0">
                <a:ea typeface="黑体" panose="02010609060101010101" pitchFamily="49" charset="-122"/>
              </a:rPr>
              <a:t>G2/M</a:t>
            </a:r>
            <a:r>
              <a:rPr lang="zh-CN" altLang="en-US" b="1" dirty="0">
                <a:ea typeface="黑体" panose="02010609060101010101" pitchFamily="49" charset="-122"/>
              </a:rPr>
              <a:t>期发生了阻滞，并且凋亡现象显著，与蛋白质组学数据结果相符</a:t>
            </a:r>
            <a:endParaRPr lang="en-US" altLang="zh-CN" b="1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122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PM2.5</a:t>
            </a:r>
            <a:r>
              <a:rPr lang="zh-CN" altLang="en-US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暴露后细胞内</a:t>
            </a:r>
            <a:r>
              <a:rPr lang="en-US" altLang="zh-CN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ROS</a:t>
            </a:r>
            <a:r>
              <a:rPr lang="zh-CN" altLang="en-US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增加，引起氧化应激和</a:t>
            </a:r>
            <a:r>
              <a:rPr lang="en-US" altLang="zh-CN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DNA</a:t>
            </a:r>
            <a:r>
              <a:rPr lang="zh-CN" altLang="en-US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损伤。氧化应激引发整合素途径的抑制和糖、脂代谢、</a:t>
            </a:r>
            <a:r>
              <a:rPr lang="en-US" altLang="zh-CN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mTOR</a:t>
            </a:r>
            <a:r>
              <a:rPr lang="zh-CN" altLang="en-US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AMPK</a:t>
            </a:r>
            <a:r>
              <a:rPr lang="zh-CN" altLang="en-US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p53</a:t>
            </a:r>
            <a:r>
              <a:rPr lang="zh-CN" altLang="en-US" sz="1200" b="1" dirty="0">
                <a:latin typeface="Calibri" panose="020F0502020204030204" pitchFamily="34" charset="0"/>
                <a:ea typeface="黑体" panose="02010609060101010101" pitchFamily="49" charset="-122"/>
              </a:rPr>
              <a:t>等通路紊乱，进而造成细胞周期阻滞，出现凋亡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altLang="zh-CN" baseline="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1696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3119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5844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923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DF781-5EF8-41F3-A186-CD5F5780578A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C671B-CE1A-4058-8425-907AB2CA8F6D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826864-D0A3-426A-9FA4-9D97D8D00541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0FD53-576A-4203-8AEE-77B0B1BBC2D8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2F157793-02C1-444D-9ED8-C5F4AF8DD4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A67A-1409-4FE1-B901-1795B19A3786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2F157793-02C1-444D-9ED8-C5F4AF8DD4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F284B-5683-4A88-B47D-06CA8B0CC55E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2F157793-02C1-444D-9ED8-C5F4AF8DD4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BBFE8-45C6-4B7C-B103-2FB541D927C4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2F157793-02C1-444D-9ED8-C5F4AF8DD4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371CC-3A7F-4299-8644-2CDFF441D635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2F157793-02C1-444D-9ED8-C5F4AF8DD4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CA9E0-BE8E-4993-ABF9-BD9C045ED286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2F157793-02C1-444D-9ED8-C5F4AF8DD4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22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99CCFF"/>
              </a:buClr>
              <a:defRPr sz="20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0583C-8256-44E5-94C3-359BD18F1B84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1"/>
            <a:ext cx="685800" cy="365125"/>
          </a:xfrm>
        </p:spPr>
        <p:txBody>
          <a:bodyPr/>
          <a:lstStyle>
            <a:lvl1pPr>
              <a:defRPr sz="1600"/>
            </a:lvl1pPr>
          </a:lstStyle>
          <a:p>
            <a:fld id="{1F1335B1-EF91-4785-ABA7-31F60C1F16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1650"/>
            </a:lvl1pPr>
            <a:lvl2pPr>
              <a:lnSpc>
                <a:spcPct val="100000"/>
              </a:lnSpc>
              <a:spcBef>
                <a:spcPts val="450"/>
              </a:spcBef>
              <a:buClr>
                <a:srgbClr val="99CCFF"/>
              </a:buClr>
              <a:defRPr sz="15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49C1-6113-40AB-9ACE-0AD9355D26A0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3"/>
            <a:ext cx="685800" cy="365125"/>
          </a:xfrm>
        </p:spPr>
        <p:txBody>
          <a:bodyPr/>
          <a:lstStyle>
            <a:lvl1pPr>
              <a:defRPr sz="1200"/>
            </a:lvl1pPr>
          </a:lstStyle>
          <a:p>
            <a:fld id="{A9EDEFF4-4844-4A37-8251-C6EB9BF5867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90C868-0D5F-4123-92DA-A7E10D1EF4ED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1650"/>
            </a:lvl1pPr>
            <a:lvl2pPr>
              <a:lnSpc>
                <a:spcPct val="100000"/>
              </a:lnSpc>
              <a:spcBef>
                <a:spcPts val="450"/>
              </a:spcBef>
              <a:buClr>
                <a:srgbClr val="99CCFF"/>
              </a:buClr>
              <a:defRPr sz="15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97C82-6678-4868-B1E7-92DD7BA64341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3"/>
            <a:ext cx="685800" cy="365125"/>
          </a:xfrm>
        </p:spPr>
        <p:txBody>
          <a:bodyPr/>
          <a:lstStyle>
            <a:lvl1pPr>
              <a:defRPr sz="1200"/>
            </a:lvl1pPr>
          </a:lstStyle>
          <a:p>
            <a:fld id="{A9EDEFF4-4844-4A37-8251-C6EB9BF5867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2" y="1338263"/>
            <a:ext cx="11080544" cy="4838700"/>
          </a:xfrm>
        </p:spPr>
        <p:txBody>
          <a:bodyPr/>
          <a:lstStyle>
            <a:lvl1pPr>
              <a:defRPr sz="1650"/>
            </a:lvl1pPr>
            <a:lvl2pPr>
              <a:lnSpc>
                <a:spcPct val="100000"/>
              </a:lnSpc>
              <a:spcBef>
                <a:spcPts val="450"/>
              </a:spcBef>
              <a:buClr>
                <a:srgbClr val="99CCFF"/>
              </a:buClr>
              <a:defRPr sz="1500"/>
            </a:lvl2pPr>
            <a:lvl3pPr>
              <a:buClr>
                <a:srgbClr val="99CCFF"/>
              </a:buClr>
              <a:defRPr/>
            </a:lvl3pPr>
            <a:lvl4pPr>
              <a:buClr>
                <a:srgbClr val="99CCFF"/>
              </a:buClr>
              <a:defRPr/>
            </a:lvl4pPr>
            <a:lvl5pPr>
              <a:buClr>
                <a:srgbClr val="99CCFF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6855E-A026-4443-A846-66B3E9804E16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7300" y="6381753"/>
            <a:ext cx="685800" cy="365125"/>
          </a:xfrm>
        </p:spPr>
        <p:txBody>
          <a:bodyPr/>
          <a:lstStyle>
            <a:lvl1pPr>
              <a:defRPr sz="1200"/>
            </a:lvl1pPr>
          </a:lstStyle>
          <a:p>
            <a:fld id="{A9EDEFF4-4844-4A37-8251-C6EB9BF5867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447BB-08D0-45F0-B196-B438B5F0FD03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1DA766-A3A0-48D2-8429-839CDC2B9339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8BD3E4-2F0F-4B62-990B-F97972C4C446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E26048-F8B2-4CE2-9D3E-E7B23D0A7696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592A1-766C-4E26-9809-3812EC4A11A1}" type="datetime1">
              <a:rPr lang="zh-CN" altLang="en-US" smtClean="0">
                <a:solidFill>
                  <a:srgbClr val="000000"/>
                </a:solidFill>
              </a:rPr>
              <a:t>2023/8/30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2AB0A-0AEB-4D16-82C9-AD7C0148BDF5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29799-71C3-4C3F-9B24-B513717B6DBC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1886E4-36B6-40C7-9EA5-0636DB06C56A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F4E24-80AA-4DB9-A6BC-BBF18082F819}" type="slidenum">
              <a:rPr lang="en-US" altLang="zh-CN" smtClean="0"/>
              <a:t>‹#›</a:t>
            </a:fld>
            <a:endParaRPr lang="en-US" altLang="zh-CN"/>
          </a:p>
        </p:txBody>
      </p:sp>
      <p:pic>
        <p:nvPicPr>
          <p:cNvPr id="7" name="Picture 53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13235" r="9874" b="14076"/>
          <a:stretch>
            <a:fillRect/>
          </a:stretch>
        </p:blipFill>
        <p:spPr bwMode="auto">
          <a:xfrm>
            <a:off x="11307233" y="6308726"/>
            <a:ext cx="838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020763" cy="6858000"/>
          </a:xfrm>
          <a:prstGeom prst="rect">
            <a:avLst/>
          </a:prstGeom>
          <a:solidFill>
            <a:srgbClr val="0746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ea typeface="黑体" panose="02010609060101010101" pitchFamily="49" charset="-122"/>
            </a:endParaRPr>
          </a:p>
        </p:txBody>
      </p:sp>
      <p:sp>
        <p:nvSpPr>
          <p:cNvPr id="6148" name="标题 1"/>
          <p:cNvSpPr>
            <a:spLocks noGrp="1"/>
          </p:cNvSpPr>
          <p:nvPr>
            <p:ph type="ctrTitle"/>
          </p:nvPr>
        </p:nvSpPr>
        <p:spPr bwMode="auto">
          <a:xfrm>
            <a:off x="1357868" y="1766382"/>
            <a:ext cx="10080000" cy="1223963"/>
          </a:xfrm>
          <a:ln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074693"/>
                </a:solidFill>
                <a:latin typeface="+mn-lt"/>
                <a:ea typeface="黑体" panose="02010609060101010101" pitchFamily="49" charset="-122"/>
              </a:rPr>
              <a:t>Proteome Quantitation Methods Based on Chemical Labeling and Fragment Ions</a:t>
            </a:r>
            <a:endParaRPr lang="zh-CN" altLang="en-US" sz="3600" b="1" dirty="0">
              <a:solidFill>
                <a:srgbClr val="074693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6149" name="文本框 10"/>
          <p:cNvSpPr txBox="1">
            <a:spLocks noChangeArrowheads="1"/>
          </p:cNvSpPr>
          <p:nvPr/>
        </p:nvSpPr>
        <p:spPr bwMode="auto">
          <a:xfrm>
            <a:off x="2826521" y="4289898"/>
            <a:ext cx="753590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dirty="0" err="1">
                <a:latin typeface="+mn-lt"/>
                <a:ea typeface="黑体" panose="02010609060101010101" pitchFamily="49" charset="-122"/>
              </a:rPr>
              <a:t>Jianhui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 Liu</a:t>
            </a:r>
            <a:endParaRPr lang="zh-CN" altLang="en-US" sz="28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6150" name="文本框 12"/>
          <p:cNvSpPr txBox="1">
            <a:spLocks noChangeArrowheads="1"/>
          </p:cNvSpPr>
          <p:nvPr/>
        </p:nvSpPr>
        <p:spPr bwMode="auto">
          <a:xfrm>
            <a:off x="3863974" y="5195288"/>
            <a:ext cx="54610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400" dirty="0">
                <a:latin typeface="+mn-lt"/>
                <a:ea typeface="黑体" panose="02010609060101010101" pitchFamily="49" charset="-122"/>
              </a:rPr>
              <a:t>Dalian Institute of Chemical Physics</a:t>
            </a:r>
          </a:p>
          <a:p>
            <a:pPr algn="ctr" eaLnBrk="1" hangingPunct="1">
              <a:defRPr/>
            </a:pPr>
            <a:r>
              <a:rPr lang="en-US" altLang="zh-CN" sz="2400" dirty="0">
                <a:latin typeface="+mn-lt"/>
                <a:ea typeface="黑体" panose="02010609060101010101" pitchFamily="49" charset="-122"/>
              </a:rPr>
              <a:t>Chinese Academy of Sciences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1357166" y="3005163"/>
            <a:ext cx="10080000" cy="0"/>
          </a:xfrm>
          <a:prstGeom prst="line">
            <a:avLst/>
          </a:prstGeom>
          <a:ln w="57150">
            <a:solidFill>
              <a:srgbClr val="07469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84490" y="6267405"/>
            <a:ext cx="182614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S PGothic" panose="020B0600070205080204" charset="-128"/>
              </a:rPr>
              <a:t>August-31-2023</a:t>
            </a:r>
            <a:endParaRPr lang="zh-CN" altLang="en-US" dirty="0"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9" name="image2.jpeg" descr="suohu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374" y="0"/>
            <a:ext cx="1170626" cy="11446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" name="文本框 12"/>
          <p:cNvSpPr txBox="1">
            <a:spLocks noChangeArrowheads="1"/>
          </p:cNvSpPr>
          <p:nvPr/>
        </p:nvSpPr>
        <p:spPr bwMode="auto">
          <a:xfrm>
            <a:off x="1342296" y="0"/>
            <a:ext cx="10278188" cy="3847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19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j-cs"/>
              </a:rPr>
              <a:t>The 7th China Workshop on Computational Proteomics (CNCP-2023)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A1 Ion 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5966792" y="1048542"/>
          <a:ext cx="5591546" cy="496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1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enhanced ion intensity</a:t>
                      </a: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10</a:t>
            </a:fld>
            <a:endParaRPr lang="zh-CN" altLang="en-US" dirty="0"/>
          </a:p>
        </p:txBody>
      </p:sp>
      <p:graphicFrame>
        <p:nvGraphicFramePr>
          <p:cNvPr id="55" name="表格 54"/>
          <p:cNvGraphicFramePr>
            <a:graphicFrameLocks noGrp="1"/>
          </p:cNvGraphicFramePr>
          <p:nvPr/>
        </p:nvGraphicFramePr>
        <p:xfrm>
          <a:off x="2015202" y="1039295"/>
          <a:ext cx="4080798" cy="9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558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high ion formation efficiency </a:t>
                      </a:r>
                    </a:p>
                    <a:p>
                      <a:pPr marL="34290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peptide specificity</a:t>
                      </a:r>
                      <a:endParaRPr lang="zh-CN" altLang="en-US" sz="2200" b="1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文本框 149">
            <a:extLst>
              <a:ext uri="{FF2B5EF4-FFF2-40B4-BE49-F238E27FC236}">
                <a16:creationId xmlns:a16="http://schemas.microsoft.com/office/drawing/2014/main" id="{E4CA5717-3588-0958-D8ED-B186DD8DD328}"/>
              </a:ext>
            </a:extLst>
          </p:cNvPr>
          <p:cNvSpPr txBox="1"/>
          <p:nvPr/>
        </p:nvSpPr>
        <p:spPr>
          <a:xfrm>
            <a:off x="7257105" y="4634268"/>
            <a:ext cx="880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肽段</a:t>
            </a:r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endParaRPr lang="zh-CN" altLang="en-US" sz="16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文本框 149">
            <a:extLst>
              <a:ext uri="{FF2B5EF4-FFF2-40B4-BE49-F238E27FC236}">
                <a16:creationId xmlns:a16="http://schemas.microsoft.com/office/drawing/2014/main" id="{F1F2470C-7C26-CB17-6D24-9FC88C2148CE}"/>
              </a:ext>
            </a:extLst>
          </p:cNvPr>
          <p:cNvSpPr txBox="1"/>
          <p:nvPr/>
        </p:nvSpPr>
        <p:spPr>
          <a:xfrm>
            <a:off x="7257105" y="5066046"/>
            <a:ext cx="880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7030A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肽段</a:t>
            </a:r>
            <a:r>
              <a:rPr lang="en-US" altLang="zh-CN" sz="1600" b="1" dirty="0">
                <a:solidFill>
                  <a:srgbClr val="7030A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1600" b="1" dirty="0">
              <a:solidFill>
                <a:srgbClr val="7030A0"/>
              </a:solidFill>
              <a:latin typeface="Calibri" panose="020F050202020403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文本框 154">
            <a:extLst>
              <a:ext uri="{FF2B5EF4-FFF2-40B4-BE49-F238E27FC236}">
                <a16:creationId xmlns:a16="http://schemas.microsoft.com/office/drawing/2014/main" id="{1195C1DF-C3C0-CCE5-AACD-5DF4C8DEBC0E}"/>
              </a:ext>
            </a:extLst>
          </p:cNvPr>
          <p:cNvSpPr txBox="1"/>
          <p:nvPr/>
        </p:nvSpPr>
        <p:spPr>
          <a:xfrm>
            <a:off x="5808368" y="4635158"/>
            <a:ext cx="172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SNFIDAIIK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文本框 154">
            <a:extLst>
              <a:ext uri="{FF2B5EF4-FFF2-40B4-BE49-F238E27FC236}">
                <a16:creationId xmlns:a16="http://schemas.microsoft.com/office/drawing/2014/main" id="{0B982DF0-873D-BE64-D283-244B6A824A95}"/>
              </a:ext>
            </a:extLst>
          </p:cNvPr>
          <p:cNvSpPr txBox="1"/>
          <p:nvPr/>
        </p:nvSpPr>
        <p:spPr>
          <a:xfrm>
            <a:off x="5440809" y="5052714"/>
            <a:ext cx="2040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LLDTSIQMLR</a:t>
            </a:r>
            <a:endParaRPr lang="zh-CN" altLang="en-US" sz="2000" b="1" dirty="0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0B67CC-9FA5-54A6-DCF2-BB6BA9289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368" y="2208295"/>
            <a:ext cx="5791702" cy="24264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2841445-F8ED-281A-C7F1-FB694B07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92" y="2774827"/>
            <a:ext cx="4377307" cy="18594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C36A21E-CE29-3C43-ED5F-2A36F7D4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9" y="6408322"/>
            <a:ext cx="5237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JH. Liu, LH. Zhang* et al., Anal. Chem., 2022, 94, 7637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95" y="924487"/>
            <a:ext cx="4557505" cy="3035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06" y="1096269"/>
            <a:ext cx="3844590" cy="26916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44121" y="1401540"/>
            <a:ext cx="783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79%</a:t>
            </a:r>
            <a:endParaRPr lang="zh-CN" altLang="en-US" sz="1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51684" y="894167"/>
            <a:ext cx="791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99%</a:t>
            </a:r>
            <a:endParaRPr lang="zh-CN" altLang="en-US" sz="1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010" y="3853467"/>
            <a:ext cx="3634459" cy="2868008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Ion Formation Efficiency and Intensity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485373" y="894167"/>
            <a:ext cx="958264" cy="307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48561" y="1001430"/>
            <a:ext cx="14147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b="1" dirty="0">
                <a:ea typeface="黑体" panose="02010609060101010101" pitchFamily="49" charset="-122"/>
              </a:rPr>
              <a:t>high ion formation efficiency  </a:t>
            </a:r>
            <a:endParaRPr lang="zh-CN" altLang="en-US" sz="2200" dirty="0"/>
          </a:p>
        </p:txBody>
      </p:sp>
      <p:sp>
        <p:nvSpPr>
          <p:cNvPr id="4" name="矩形 3"/>
          <p:cNvSpPr/>
          <p:nvPr/>
        </p:nvSpPr>
        <p:spPr>
          <a:xfrm>
            <a:off x="148561" y="4548807"/>
            <a:ext cx="19664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cs typeface="Arial" panose="020B0604020202020204" pitchFamily="34" charset="0"/>
              </a:rPr>
              <a:t> The formation efficiencies of </a:t>
            </a:r>
            <a:r>
              <a:rPr lang="en-US" altLang="zh-CN" sz="2000" b="1" dirty="0">
                <a:solidFill>
                  <a:srgbClr val="FF0000"/>
                </a:solidFill>
                <a:cs typeface="Arial" panose="020B0604020202020204" pitchFamily="34" charset="0"/>
              </a:rPr>
              <a:t>15</a:t>
            </a:r>
            <a:r>
              <a:rPr lang="en-US" altLang="zh-CN" sz="2000" dirty="0">
                <a:cs typeface="Arial" panose="020B0604020202020204" pitchFamily="34" charset="0"/>
              </a:rPr>
              <a:t> types of amino acids were higher than </a:t>
            </a:r>
            <a:r>
              <a:rPr lang="en-US" altLang="zh-CN" sz="2000" b="1" dirty="0">
                <a:solidFill>
                  <a:srgbClr val="FF0000"/>
                </a:solidFill>
                <a:cs typeface="Arial" panose="020B0604020202020204" pitchFamily="34" charset="0"/>
              </a:rPr>
              <a:t>98%</a:t>
            </a:r>
            <a:r>
              <a:rPr lang="en-US" altLang="zh-CN" sz="2000" dirty="0">
                <a:cs typeface="Arial" panose="020B0604020202020204" pitchFamily="34" charset="0"/>
              </a:rPr>
              <a:t>. </a:t>
            </a:r>
            <a:endParaRPr lang="zh-CN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6343936" y="877275"/>
            <a:ext cx="35244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b="1" dirty="0">
                <a:ea typeface="黑体" panose="02010609060101010101" pitchFamily="49" charset="-122"/>
              </a:rPr>
              <a:t>enhanced ion intensity</a:t>
            </a:r>
            <a:endParaRPr lang="zh-CN" altLang="en-US" sz="2200" dirty="0"/>
          </a:p>
        </p:txBody>
      </p:sp>
      <p:sp>
        <p:nvSpPr>
          <p:cNvPr id="14" name="矩形 13"/>
          <p:cNvSpPr/>
          <p:nvPr/>
        </p:nvSpPr>
        <p:spPr>
          <a:xfrm>
            <a:off x="9095296" y="877275"/>
            <a:ext cx="35244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F0000"/>
                </a:solidFill>
                <a:ea typeface="黑体" panose="02010609060101010101" pitchFamily="49" charset="-122"/>
              </a:rPr>
              <a:t>increased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ea typeface="黑体" panose="02010609060101010101" pitchFamily="49" charset="-122"/>
              </a:rPr>
              <a:t>2.34-fold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296401" y="6356350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11</a:t>
            </a:fld>
            <a:endParaRPr lang="en-US" altLang="zh-CN" sz="1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ED5850-C94A-86ED-E066-187301EE954D}"/>
              </a:ext>
            </a:extLst>
          </p:cNvPr>
          <p:cNvPicPr/>
          <p:nvPr/>
        </p:nvPicPr>
        <p:blipFill rotWithShape="1">
          <a:blip r:embed="rId6"/>
          <a:srcRect l="11187" t="9609" r="7038"/>
          <a:stretch/>
        </p:blipFill>
        <p:spPr>
          <a:xfrm>
            <a:off x="6627645" y="4178744"/>
            <a:ext cx="5337511" cy="21137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Quantitation Accuracy and Precision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9317308" y="6389230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12</a:t>
            </a:fld>
            <a:endParaRPr lang="en-US" altLang="zh-CN" sz="1600" dirty="0"/>
          </a:p>
        </p:txBody>
      </p:sp>
      <p:graphicFrame>
        <p:nvGraphicFramePr>
          <p:cNvPr id="9" name="内容占位符 3"/>
          <p:cNvGraphicFramePr/>
          <p:nvPr/>
        </p:nvGraphicFramePr>
        <p:xfrm>
          <a:off x="232873" y="1104596"/>
          <a:ext cx="11726253" cy="2494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49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5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5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51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a1 ion-based method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precursor</a:t>
                      </a:r>
                      <a:r>
                        <a:rPr lang="en-US" altLang="zh-CN" baseline="0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 ion</a:t>
                      </a:r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-based method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H/L=1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H/L=5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H/L=10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H/L=20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H/L=1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H/L=10</a:t>
                      </a:r>
                      <a:endParaRPr lang="zh-CN" altLang="en-US" dirty="0"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protein quantitation 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coverage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99%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98%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96%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88%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75%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67%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median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0.9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7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5.2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10.65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18.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90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1.01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6.94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SD (log2)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0.16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0.18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0.22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0.22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0.14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0.64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median CV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5%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6%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8%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11%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6%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19%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28" y="3616003"/>
            <a:ext cx="8411422" cy="31383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6774531" y="6412524"/>
            <a:ext cx="39163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i="1" dirty="0" err="1"/>
              <a:t>Gygi</a:t>
            </a:r>
            <a:r>
              <a:rPr lang="en-US" altLang="zh-CN" sz="1600" i="1" dirty="0"/>
              <a:t>, S. P., et al., Nat. Methods, 2011, 8, 937.</a:t>
            </a:r>
          </a:p>
        </p:txBody>
      </p:sp>
      <p:sp>
        <p:nvSpPr>
          <p:cNvPr id="10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Overcome Ratio Distortion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>
          <a:xfrm>
            <a:off x="9319260" y="6385953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13</a:t>
            </a:fld>
            <a:endParaRPr lang="en-US" altLang="zh-CN" sz="16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CFCA80-18B5-ED44-D45C-FFB05B0A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32883" r="49672" b="32883"/>
          <a:stretch>
            <a:fillRect/>
          </a:stretch>
        </p:blipFill>
        <p:spPr bwMode="auto">
          <a:xfrm>
            <a:off x="5575527" y="1112202"/>
            <a:ext cx="5661353" cy="52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B028939-3C68-92EC-BFC0-3B19763D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20" y="1020031"/>
            <a:ext cx="3508460" cy="290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F4A9080-4D39-ECA2-4AB3-77DF614B3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69060" r="47018"/>
          <a:stretch/>
        </p:blipFill>
        <p:spPr>
          <a:xfrm>
            <a:off x="994498" y="3927230"/>
            <a:ext cx="3429703" cy="283698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EFDD05-4C83-37AB-0537-9612D5835646}"/>
              </a:ext>
            </a:extLst>
          </p:cNvPr>
          <p:cNvSpPr/>
          <p:nvPr/>
        </p:nvSpPr>
        <p:spPr>
          <a:xfrm>
            <a:off x="9637486" y="4262907"/>
            <a:ext cx="183142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66CC"/>
                </a:solidFill>
                <a:ea typeface="黑体" panose="02010609060101010101" pitchFamily="49" charset="-122"/>
              </a:rPr>
              <a:t>Relative error 72%</a:t>
            </a:r>
            <a:endParaRPr lang="zh-CN" altLang="en-US" sz="1600" b="1" dirty="0">
              <a:solidFill>
                <a:srgbClr val="0066CC"/>
              </a:solidFill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2324EF-43D6-EA50-B0B4-EBAA4853EFBE}"/>
              </a:ext>
            </a:extLst>
          </p:cNvPr>
          <p:cNvSpPr/>
          <p:nvPr/>
        </p:nvSpPr>
        <p:spPr>
          <a:xfrm>
            <a:off x="9637485" y="2386279"/>
            <a:ext cx="183142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66CC"/>
                </a:solidFill>
                <a:ea typeface="黑体" panose="02010609060101010101" pitchFamily="49" charset="-122"/>
              </a:rPr>
              <a:t>Relative error 8%</a:t>
            </a:r>
            <a:endParaRPr lang="zh-CN" altLang="en-US" sz="1600" b="1" dirty="0">
              <a:solidFill>
                <a:srgbClr val="0066CC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Quantify Co-fragmented Peptides Simultaneously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>
          <a:xfrm>
            <a:off x="9319260" y="6385953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14</a:t>
            </a:fld>
            <a:endParaRPr lang="en-US" altLang="zh-CN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8F0CC4-DD34-0C53-4AE5-FD06F96E1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63" y="914399"/>
            <a:ext cx="430024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7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 Deep-coverage A1 Ion-based Quantitation Method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>
          <a:xfrm>
            <a:off x="9319260" y="6385953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15</a:t>
            </a:fld>
            <a:endParaRPr lang="en-US" altLang="zh-CN" sz="1600" dirty="0"/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A3A16ECA-B568-5506-F41B-69A6AE6B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03" y="1963837"/>
            <a:ext cx="6955925" cy="406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15584E8-577B-4C97-B9D9-3EA220186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36773"/>
              </p:ext>
            </p:extLst>
          </p:nvPr>
        </p:nvGraphicFramePr>
        <p:xfrm>
          <a:off x="0" y="967061"/>
          <a:ext cx="12192000" cy="9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5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b="1" dirty="0">
                          <a:solidFill>
                            <a:srgbClr val="C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Deep-APQ</a:t>
                      </a: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: Segmented MS/MS acquisition of a1 ion-based strategy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for in-depth proteome quantitation</a:t>
                      </a:r>
                      <a:endParaRPr lang="zh-CN" altLang="en-US" sz="2200" b="1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1D11E1D8-3178-6618-CA95-3699CFB4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65388"/>
            <a:ext cx="12103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i="1" dirty="0"/>
              <a:t>JH. Liu*, LH. Zhang* et al., Anal. </a:t>
            </a:r>
            <a:r>
              <a:rPr lang="en-US" altLang="zh-CN" sz="1600" i="1" dirty="0" err="1"/>
              <a:t>Chim</a:t>
            </a:r>
            <a:r>
              <a:rPr lang="en-US" altLang="zh-CN" sz="1600" i="1" dirty="0"/>
              <a:t>. Acta, 2022, 1232, 340491.</a:t>
            </a:r>
          </a:p>
        </p:txBody>
      </p:sp>
    </p:spTree>
    <p:extLst>
      <p:ext uri="{BB962C8B-B14F-4D97-AF65-F5344CB8AC3E}">
        <p14:creationId xmlns:p14="http://schemas.microsoft.com/office/powerpoint/2010/main" val="10283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Evaluation of Quantitation Depth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>
          <a:xfrm>
            <a:off x="9319260" y="6385953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16</a:t>
            </a:fld>
            <a:endParaRPr lang="en-US" altLang="zh-CN" sz="1600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E17CD6D-14BE-7596-79D7-0ED9389C150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2A4596E2-CD65-48BF-87D1-8BC17B8150AB}" type="slidenum">
              <a:rPr lang="zh-CN" altLang="en-US" smtClean="0"/>
              <a:pPr/>
              <a:t>16</a:t>
            </a:fld>
            <a:endParaRPr lang="en-US" altLang="zh-CN" dirty="0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76504F9E-7ABE-27A6-BF7B-B36987CF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r="2644" b="27873"/>
          <a:stretch>
            <a:fillRect/>
          </a:stretch>
        </p:blipFill>
        <p:spPr bwMode="auto">
          <a:xfrm>
            <a:off x="644916" y="2379237"/>
            <a:ext cx="5199300" cy="33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02684C23-A6B1-7FF6-2303-3A181679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73022" r="70551"/>
          <a:stretch>
            <a:fillRect/>
          </a:stretch>
        </p:blipFill>
        <p:spPr bwMode="auto">
          <a:xfrm>
            <a:off x="7389666" y="1644630"/>
            <a:ext cx="32146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E825746-A99F-DDBA-90B0-E26807629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74072" r="33917"/>
          <a:stretch>
            <a:fillRect/>
          </a:stretch>
        </p:blipFill>
        <p:spPr bwMode="auto">
          <a:xfrm>
            <a:off x="7534295" y="4365905"/>
            <a:ext cx="3751543" cy="23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C6938AB-3D39-04AA-22B0-E409D2316D75}"/>
              </a:ext>
            </a:extLst>
          </p:cNvPr>
          <p:cNvSpPr txBox="1"/>
          <p:nvPr/>
        </p:nvSpPr>
        <p:spPr>
          <a:xfrm>
            <a:off x="4364665" y="4837278"/>
            <a:ext cx="1636159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Deep-APQ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C9D47C-F1C9-0E92-CF99-FAC07E967470}"/>
              </a:ext>
            </a:extLst>
          </p:cNvPr>
          <p:cNvSpPr txBox="1"/>
          <p:nvPr/>
        </p:nvSpPr>
        <p:spPr>
          <a:xfrm>
            <a:off x="4364665" y="3267182"/>
            <a:ext cx="12049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APQ</a:t>
            </a:r>
            <a:endParaRPr lang="zh-CN" altLang="en-US" dirty="0"/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4B9B2344-1B5F-8BB6-6348-46415A809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67" y="1092238"/>
            <a:ext cx="5421313" cy="87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200" b="1" dirty="0">
                <a:latin typeface="+mn-lt"/>
                <a:ea typeface="黑体" panose="02010609060101010101" pitchFamily="49" charset="-122"/>
              </a:rPr>
              <a:t>More fragment ions were shown, </a:t>
            </a:r>
          </a:p>
          <a:p>
            <a:pPr algn="ctr" defTabSz="9144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200" b="1" dirty="0">
                <a:latin typeface="+mn-lt"/>
                <a:ea typeface="黑体" panose="02010609060101010101" pitchFamily="49" charset="-122"/>
              </a:rPr>
              <a:t>especially in the high mass range</a:t>
            </a:r>
            <a:endParaRPr lang="zh-CN" altLang="en-US" sz="22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1397D954-69A6-579E-A734-2065C4B55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095" y="934233"/>
            <a:ext cx="5421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ea typeface="黑体" panose="02010609060101010101" pitchFamily="49" charset="-122"/>
              </a:rPr>
              <a:t>More acquired spectrum had higher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ea typeface="黑体" panose="02010609060101010101" pitchFamily="49" charset="-122"/>
              </a:rPr>
              <a:t>identification confidence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796074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23" y="1662049"/>
            <a:ext cx="10315646" cy="390833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 6-plex 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pIDL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 Method (m-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pIDL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250680" y="6344920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 smtClean="0"/>
              <a:t>17</a:t>
            </a:fld>
            <a:endParaRPr lang="en-US" altLang="zh-CN" sz="1600" dirty="0"/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>
            <a:off x="106680" y="6466756"/>
            <a:ext cx="7588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JH. Liu, LH. Zhang* et al., Anal. Chem., 2019, 91, 3921.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8AA7485-B16E-FC27-183F-55BE79A6AE2C}"/>
              </a:ext>
            </a:extLst>
          </p:cNvPr>
          <p:cNvSpPr txBox="1"/>
          <p:nvPr/>
        </p:nvSpPr>
        <p:spPr>
          <a:xfrm>
            <a:off x="447311" y="1000038"/>
            <a:ext cx="115465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latin typeface="+mn-lt"/>
                <a:ea typeface="黑体" panose="02010609060101010101" pitchFamily="49" charset="-122"/>
              </a:rPr>
              <a:t>Extend the capacity of the fragment-ion-based method to 6-plex by one-step dimethyl labeling</a:t>
            </a:r>
            <a:endParaRPr lang="zh-CN" altLang="en-US" sz="2200" b="1" dirty="0">
              <a:latin typeface="+mn-lt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Quantitative Analysis in a Two-Proteome Model of Interference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250680" y="6344920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 smtClean="0"/>
              <a:t>18</a:t>
            </a:fld>
            <a:endParaRPr lang="en-US" altLang="zh-CN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03154B-2FDC-EDD1-43B8-9AF9178E8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72" y="912764"/>
            <a:ext cx="10258425" cy="57054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299A8AC-DA1F-6B8C-FF4B-25E83B1FFE32}"/>
              </a:ext>
            </a:extLst>
          </p:cNvPr>
          <p:cNvSpPr/>
          <p:nvPr/>
        </p:nvSpPr>
        <p:spPr>
          <a:xfrm>
            <a:off x="3060414" y="6448699"/>
            <a:ext cx="1545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ea typeface="黑体" panose="02010609060101010101" pitchFamily="49" charset="-122"/>
              </a:rPr>
              <a:t>E.coli digests</a:t>
            </a:r>
            <a:endParaRPr lang="zh-CN" altLang="en-US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7C055B-093A-FE70-8FA0-3A7564C9E471}"/>
              </a:ext>
            </a:extLst>
          </p:cNvPr>
          <p:cNvSpPr/>
          <p:nvPr/>
        </p:nvSpPr>
        <p:spPr>
          <a:xfrm>
            <a:off x="8819387" y="6464087"/>
            <a:ext cx="1509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ea typeface="黑体" panose="02010609060101010101" pitchFamily="49" charset="-122"/>
              </a:rPr>
              <a:t>HeLa digests</a:t>
            </a:r>
            <a:endParaRPr lang="zh-CN" altLang="en-US" sz="2000" b="1" dirty="0"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9712A6-15C0-D72B-3F00-C84F76F77AA2}"/>
              </a:ext>
            </a:extLst>
          </p:cNvPr>
          <p:cNvSpPr/>
          <p:nvPr/>
        </p:nvSpPr>
        <p:spPr>
          <a:xfrm>
            <a:off x="6915443" y="1416771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solidFill>
                  <a:srgbClr val="FF0000"/>
                </a:solidFill>
                <a:ea typeface="黑体" panose="02010609060101010101" pitchFamily="49" charset="-122"/>
              </a:rPr>
              <a:t>m-</a:t>
            </a:r>
            <a:r>
              <a:rPr lang="en-US" altLang="zh-CN" sz="2200" b="1" dirty="0" err="1">
                <a:solidFill>
                  <a:srgbClr val="FF0000"/>
                </a:solidFill>
                <a:ea typeface="黑体" panose="02010609060101010101" pitchFamily="49" charset="-122"/>
              </a:rPr>
              <a:t>pIDL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386447C-FF09-6CA0-85F7-320B49160E09}"/>
              </a:ext>
            </a:extLst>
          </p:cNvPr>
          <p:cNvSpPr/>
          <p:nvPr/>
        </p:nvSpPr>
        <p:spPr>
          <a:xfrm>
            <a:off x="10492352" y="1539394"/>
            <a:ext cx="8512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ea typeface="黑体" panose="02010609060101010101" pitchFamily="49" charset="-122"/>
              </a:rPr>
              <a:t>LFQ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87179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63556" y="893063"/>
          <a:ext cx="11578727" cy="501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8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4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400" b="1" dirty="0" err="1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pIDL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 shows the compatibility among diversely modified peptides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39" marB="45739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Suitable for 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  <a:sym typeface="+mn-ea"/>
              </a:rPr>
              <a:t>PTM 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quantitation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19</a:t>
            </a:fld>
            <a:endParaRPr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147404" y="2084241"/>
          <a:ext cx="9653600" cy="2436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2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227">
                <a:tc>
                  <a:txBody>
                    <a:bodyPr/>
                    <a:lstStyle/>
                    <a:p>
                      <a:pPr algn="ctr"/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32L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32H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34H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2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O-</a:t>
                      </a:r>
                      <a:r>
                        <a:rPr lang="en-US" altLang="zh-CN" sz="2100" dirty="0" err="1">
                          <a:latin typeface="+mn-lt"/>
                          <a:ea typeface="黑体" panose="02010609060101010101" pitchFamily="49" charset="-122"/>
                        </a:rPr>
                        <a:t>phosphopeptide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1.02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5.77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3.48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2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N-</a:t>
                      </a:r>
                      <a:r>
                        <a:rPr lang="en-US" altLang="zh-CN" sz="2100" dirty="0" err="1">
                          <a:latin typeface="+mn-lt"/>
                          <a:ea typeface="黑体" panose="02010609060101010101" pitchFamily="49" charset="-122"/>
                        </a:rPr>
                        <a:t>phosphopeptide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0.93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5.74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3.56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2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O-</a:t>
                      </a:r>
                      <a:r>
                        <a:rPr lang="en-US" altLang="zh-CN" sz="2100" dirty="0" err="1">
                          <a:latin typeface="+mn-lt"/>
                          <a:ea typeface="黑体" panose="02010609060101010101" pitchFamily="49" charset="-122"/>
                        </a:rPr>
                        <a:t>glycopeptide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0.87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6.59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3.63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2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Unmodified peptide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0.92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5.08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n-lt"/>
                          <a:ea typeface="黑体" panose="02010609060101010101" pitchFamily="49" charset="-122"/>
                        </a:rPr>
                        <a:t>3.42</a:t>
                      </a:r>
                      <a:endParaRPr lang="zh-CN" altLang="en-US" sz="21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120138" marR="120138" marT="60069" marB="6006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矩形 11"/>
          <p:cNvSpPr>
            <a:spLocks noChangeArrowheads="1"/>
          </p:cNvSpPr>
          <p:nvPr/>
        </p:nvSpPr>
        <p:spPr bwMode="auto">
          <a:xfrm>
            <a:off x="4145342" y="4687217"/>
            <a:ext cx="3657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2800" dirty="0">
                <a:latin typeface="+mn-lt"/>
                <a:ea typeface="黑体" panose="02010609060101010101" pitchFamily="49" charset="-122"/>
              </a:rPr>
              <a:t>Median CV: 6.66%</a:t>
            </a:r>
            <a:endParaRPr lang="en-US" altLang="zh-CN" sz="2800" dirty="0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Quantitation Proteome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290522" y="6351024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/>
              <a:t>2</a:t>
            </a:fld>
            <a:endParaRPr lang="en-US" altLang="zh-CN" sz="16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0" y="1305946"/>
            <a:ext cx="5640251" cy="4730216"/>
            <a:chOff x="2690949" y="968432"/>
            <a:chExt cx="6309360" cy="555729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30" t="-543" r="42600" b="543"/>
            <a:stretch>
              <a:fillRect/>
            </a:stretch>
          </p:blipFill>
          <p:spPr>
            <a:xfrm>
              <a:off x="2838215" y="968432"/>
              <a:ext cx="6162094" cy="555729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690949" y="1113498"/>
              <a:ext cx="1175657" cy="640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35" name="矩形 34"/>
          <p:cNvSpPr/>
          <p:nvPr/>
        </p:nvSpPr>
        <p:spPr>
          <a:xfrm>
            <a:off x="5614199" y="2895328"/>
            <a:ext cx="6577801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ea typeface="黑体" panose="02010609060101010101" pitchFamily="49" charset="-122"/>
              </a:rPr>
              <a:t>Proteome is a dynamic system during the biological progresses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ea typeface="黑体" panose="02010609060101010101" pitchFamily="49" charset="-122"/>
              </a:rPr>
              <a:t>Studying the dynamic </a:t>
            </a:r>
            <a:r>
              <a:rPr lang="en-US" altLang="zh-CN" b="1" dirty="0" err="1">
                <a:ea typeface="黑体" panose="02010609060101010101" pitchFamily="49" charset="-122"/>
              </a:rPr>
              <a:t>behaviour</a:t>
            </a:r>
            <a:r>
              <a:rPr lang="en-US" altLang="zh-CN" b="1" dirty="0">
                <a:ea typeface="黑体" panose="02010609060101010101" pitchFamily="49" charset="-122"/>
              </a:rPr>
              <a:t> of the proteins relies on accurate and robust quantitation methods</a:t>
            </a:r>
            <a:endParaRPr lang="zh-CN" altLang="en-US" b="1" dirty="0">
              <a:ea typeface="黑体" panose="0201060906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6D74E67-8E35-606C-DFAA-BFFF715D66A9}"/>
              </a:ext>
            </a:extLst>
          </p:cNvPr>
          <p:cNvSpPr/>
          <p:nvPr/>
        </p:nvSpPr>
        <p:spPr>
          <a:xfrm>
            <a:off x="0" y="6495551"/>
            <a:ext cx="11944350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fr-FR" altLang="zh-CN" sz="1400" i="1" dirty="0"/>
              <a:t>Borner, G. et al., Nat. Rev. Mol. Cell Biol., 2019, 20, 285</a:t>
            </a:r>
            <a:r>
              <a:rPr lang="en-US" altLang="zh-CN" sz="1400" i="1" dirty="0"/>
              <a:t>;</a:t>
            </a:r>
            <a:r>
              <a:rPr lang="zh-CN" altLang="en-US" sz="1400" i="1" dirty="0"/>
              <a:t> </a:t>
            </a:r>
            <a:r>
              <a:rPr lang="fr-FR" altLang="zh-CN" sz="1400" i="1" dirty="0"/>
              <a:t>Mann, M. et al., Nat. Med., 2022, 28, 1277; </a:t>
            </a:r>
            <a:r>
              <a:rPr lang="fr-FR" altLang="zh-CN" sz="1400" i="1" dirty="0" err="1"/>
              <a:t>Grundner</a:t>
            </a:r>
            <a:r>
              <a:rPr lang="fr-FR" altLang="zh-CN" sz="1400" i="1" dirty="0"/>
              <a:t>, C. et al., Nat. </a:t>
            </a:r>
            <a:r>
              <a:rPr lang="fr-FR" altLang="zh-CN" sz="1400" i="1" dirty="0" err="1"/>
              <a:t>Microbiol</a:t>
            </a:r>
            <a:r>
              <a:rPr lang="fr-FR" altLang="zh-CN" sz="1400" i="1" dirty="0"/>
              <a:t>., 2023, 8, 548.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 8-plex a1 Ion-based Method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62110" y="6401537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20</a:t>
            </a:fld>
            <a:endParaRPr lang="en-US" altLang="zh-CN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F6E4F7-0F7B-F197-93C5-3420AC2F0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7536"/>
            <a:ext cx="107986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i="1" dirty="0"/>
              <a:t>JH. Liu, LH. Zhang* et al., Anal. Chem., 2022, 94, 7637    JH. Liu, LH. Zhang* et al., Chinese J. Chromatography, 2018, 36,230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55678E-E710-EF10-8E49-550A13E1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250" y="2163540"/>
            <a:ext cx="8531498" cy="37808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1F8303F-157F-B047-DD7C-4CA7CC55C725}"/>
              </a:ext>
            </a:extLst>
          </p:cNvPr>
          <p:cNvSpPr txBox="1"/>
          <p:nvPr/>
        </p:nvSpPr>
        <p:spPr>
          <a:xfrm>
            <a:off x="458741" y="1101311"/>
            <a:ext cx="115465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latin typeface="+mn-lt"/>
                <a:ea typeface="黑体" panose="02010609060101010101" pitchFamily="49" charset="-122"/>
              </a:rPr>
              <a:t>Develop an 8-plex isobaric labeling strategy by designing different isotopes of dimethyl labeling reagents to selectively react with the N-terminals and </a:t>
            </a:r>
            <a:r>
              <a:rPr lang="en-US" altLang="zh-CN" sz="2200" b="1" dirty="0" err="1">
                <a:latin typeface="+mn-lt"/>
                <a:ea typeface="黑体" panose="02010609060101010101" pitchFamily="49" charset="-122"/>
              </a:rPr>
              <a:t>lysines</a:t>
            </a:r>
            <a:r>
              <a:rPr lang="en-US" altLang="zh-CN" sz="2200" b="1" dirty="0">
                <a:latin typeface="+mn-lt"/>
                <a:ea typeface="黑体" panose="02010609060101010101" pitchFamily="49" charset="-122"/>
              </a:rPr>
              <a:t> of Lys-C digests</a:t>
            </a:r>
            <a:endParaRPr lang="zh-CN" altLang="en-US" sz="2200" b="1" dirty="0">
              <a:latin typeface="+mn-lt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Quantified by 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pQuant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62110" y="6401537"/>
            <a:ext cx="2743200" cy="365125"/>
          </a:xfrm>
        </p:spPr>
        <p:txBody>
          <a:bodyPr/>
          <a:lstStyle/>
          <a:p>
            <a:pPr>
              <a:defRPr/>
            </a:pPr>
            <a:fld id="{4E1310DD-38D6-4749-A835-860809EA1BEF}" type="slidenum">
              <a:rPr lang="en-US" altLang="zh-CN" sz="1600"/>
              <a:t>21</a:t>
            </a:fld>
            <a:endParaRPr lang="en-US" altLang="zh-CN" sz="1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141338-AB05-51AF-DB15-4A2BD11B0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74" y="1114528"/>
            <a:ext cx="8338780" cy="49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Analyzing the Protein Expression Changes By PM</a:t>
            </a:r>
            <a:r>
              <a:rPr lang="en-US" altLang="zh-CN" b="1" baseline="-25000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2.5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 Exposure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87228" y="1010067"/>
            <a:ext cx="108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600" b="1" dirty="0">
                <a:ea typeface="+mj-ea"/>
              </a:rPr>
              <a:t>10 μ</a:t>
            </a:r>
            <a:r>
              <a:rPr lang="en-US" altLang="zh-CN" sz="1600" b="1" dirty="0">
                <a:ea typeface="+mj-ea"/>
              </a:rPr>
              <a:t>g/mL</a:t>
            </a:r>
            <a:endParaRPr lang="zh-CN" altLang="en-US" sz="1600" b="1" dirty="0"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11563" y="1019340"/>
            <a:ext cx="10200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>
                <a:ea typeface="+mj-ea"/>
              </a:rPr>
              <a:t>5</a:t>
            </a:r>
            <a:r>
              <a:rPr lang="el-GR" altLang="zh-CN" sz="1600" b="1" dirty="0">
                <a:ea typeface="+mj-ea"/>
              </a:rPr>
              <a:t>0 μ</a:t>
            </a:r>
            <a:r>
              <a:rPr lang="en-US" altLang="zh-CN" sz="1600" b="1" dirty="0">
                <a:ea typeface="+mj-ea"/>
              </a:rPr>
              <a:t>g/mL</a:t>
            </a:r>
            <a:endParaRPr lang="zh-CN" altLang="en-US" sz="1600" b="1" dirty="0"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95235" y="1021885"/>
            <a:ext cx="118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600" b="1" dirty="0">
                <a:ea typeface="+mj-ea"/>
              </a:rPr>
              <a:t>10</a:t>
            </a:r>
            <a:r>
              <a:rPr lang="en-US" altLang="zh-CN" sz="1600" b="1" dirty="0">
                <a:ea typeface="+mj-ea"/>
              </a:rPr>
              <a:t>0</a:t>
            </a:r>
            <a:r>
              <a:rPr lang="el-GR" altLang="zh-CN" sz="1600" b="1" dirty="0">
                <a:ea typeface="+mj-ea"/>
              </a:rPr>
              <a:t> μ</a:t>
            </a:r>
            <a:r>
              <a:rPr lang="en-US" altLang="zh-CN" sz="1600" b="1" dirty="0">
                <a:ea typeface="+mj-ea"/>
              </a:rPr>
              <a:t>g/mL</a:t>
            </a:r>
            <a:endParaRPr lang="zh-CN" altLang="en-US" sz="1600" b="1" dirty="0"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78906" y="1044876"/>
            <a:ext cx="118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ea typeface="+mj-ea"/>
              </a:rPr>
              <a:t>25</a:t>
            </a:r>
            <a:r>
              <a:rPr lang="el-GR" altLang="zh-CN" sz="1600" b="1" dirty="0">
                <a:ea typeface="+mj-ea"/>
              </a:rPr>
              <a:t>0 μ</a:t>
            </a:r>
            <a:r>
              <a:rPr lang="en-US" altLang="zh-CN" sz="1600" b="1" dirty="0">
                <a:ea typeface="+mj-ea"/>
              </a:rPr>
              <a:t>g/mL</a:t>
            </a:r>
            <a:endParaRPr lang="zh-CN" altLang="en-US" sz="1600" b="1" dirty="0"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66972" y="1013352"/>
            <a:ext cx="108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ea typeface="+mj-ea"/>
              </a:rPr>
              <a:t>control</a:t>
            </a:r>
            <a:endParaRPr lang="zh-CN" altLang="en-US" sz="1600" b="1" dirty="0">
              <a:ea typeface="+mj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10" r="91241" b="20544"/>
          <a:stretch>
            <a:fillRect/>
          </a:stretch>
        </p:blipFill>
        <p:spPr>
          <a:xfrm>
            <a:off x="8578906" y="1374292"/>
            <a:ext cx="786219" cy="817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10" r="91241" b="20544"/>
          <a:stretch>
            <a:fillRect/>
          </a:stretch>
        </p:blipFill>
        <p:spPr>
          <a:xfrm>
            <a:off x="2466972" y="1321277"/>
            <a:ext cx="786219" cy="817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10" r="91241" b="20544"/>
          <a:stretch>
            <a:fillRect/>
          </a:stretch>
        </p:blipFill>
        <p:spPr>
          <a:xfrm>
            <a:off x="5611563" y="1301520"/>
            <a:ext cx="785681" cy="8166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3B3B2"/>
              </a:clrFrom>
              <a:clrTo>
                <a:srgbClr val="B3B3B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10" r="91241" b="20544"/>
          <a:stretch>
            <a:fillRect/>
          </a:stretch>
        </p:blipFill>
        <p:spPr>
          <a:xfrm>
            <a:off x="7095235" y="1374292"/>
            <a:ext cx="786218" cy="817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0" r="91187" b="19829"/>
          <a:stretch>
            <a:fillRect/>
          </a:stretch>
        </p:blipFill>
        <p:spPr>
          <a:xfrm>
            <a:off x="3987228" y="1340527"/>
            <a:ext cx="767592" cy="817200"/>
          </a:xfrm>
          <a:prstGeom prst="rect">
            <a:avLst/>
          </a:prstGeom>
        </p:spPr>
      </p:pic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>
          <a:xfrm>
            <a:off x="9296400" y="6375361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 smtClean="0"/>
              <a:t>22</a:t>
            </a:fld>
            <a:endParaRPr lang="en-US" altLang="zh-CN" sz="1600" dirty="0"/>
          </a:p>
        </p:txBody>
      </p:sp>
      <p:sp>
        <p:nvSpPr>
          <p:cNvPr id="7" name="箭头: 左右 6"/>
          <p:cNvSpPr/>
          <p:nvPr/>
        </p:nvSpPr>
        <p:spPr>
          <a:xfrm>
            <a:off x="5869958" y="3809482"/>
            <a:ext cx="568159" cy="338137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内容占位符 14"/>
          <p:cNvSpPr txBox="1"/>
          <p:nvPr/>
        </p:nvSpPr>
        <p:spPr>
          <a:xfrm>
            <a:off x="7686687" y="5788881"/>
            <a:ext cx="3972594" cy="4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0000"/>
              </a:lnSpc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FF0000"/>
                </a:solidFill>
                <a:ea typeface="黑体" panose="02010609060101010101" pitchFamily="49" charset="-122"/>
              </a:rPr>
              <a:t>Metabolome data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548873B8-3F42-1C88-185E-98B1CF9EA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0880"/>
            <a:ext cx="12105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JH. Liu, LH. Zhang* et al., J. Haz. Mat., 2022, 424, 127573.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1FAB5CB-836F-29F1-9A56-0B5529EDE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34866"/>
            <a:ext cx="4391391" cy="311381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B75CDFD1-8526-229B-0349-533AB93AF7E6}"/>
              </a:ext>
            </a:extLst>
          </p:cNvPr>
          <p:cNvGrpSpPr/>
          <p:nvPr/>
        </p:nvGrpSpPr>
        <p:grpSpPr>
          <a:xfrm>
            <a:off x="59572" y="2223139"/>
            <a:ext cx="11103982" cy="3712683"/>
            <a:chOff x="-110" y="3161"/>
            <a:chExt cx="14232" cy="5382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E6C4F48-9681-C482-DFF5-281B719F2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14" y="3571"/>
              <a:ext cx="5108" cy="4812"/>
            </a:xfrm>
            <a:prstGeom prst="rect">
              <a:avLst/>
            </a:prstGeom>
          </p:spPr>
        </p:pic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93FDFCA-DA4C-D5D2-6731-EE69F130117E}"/>
                </a:ext>
              </a:extLst>
            </p:cNvPr>
            <p:cNvGrpSpPr/>
            <p:nvPr/>
          </p:nvGrpSpPr>
          <p:grpSpPr>
            <a:xfrm>
              <a:off x="-110" y="3719"/>
              <a:ext cx="7475" cy="4824"/>
              <a:chOff x="4482231" y="1693711"/>
              <a:chExt cx="4746438" cy="3063011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4FFB0C3C-B343-1FF3-991A-8B4A871A4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960" r="41946" b="4850"/>
              <a:stretch>
                <a:fillRect/>
              </a:stretch>
            </p:blipFill>
            <p:spPr>
              <a:xfrm>
                <a:off x="4482231" y="1693711"/>
                <a:ext cx="4746438" cy="3063011"/>
              </a:xfrm>
              <a:prstGeom prst="rect">
                <a:avLst/>
              </a:prstGeom>
            </p:spPr>
          </p:pic>
          <p:sp>
            <p:nvSpPr>
              <p:cNvPr id="38" name="文本框 22">
                <a:extLst>
                  <a:ext uri="{FF2B5EF4-FFF2-40B4-BE49-F238E27FC236}">
                    <a16:creationId xmlns:a16="http://schemas.microsoft.com/office/drawing/2014/main" id="{B8180E4E-F495-5EAE-9611-910BCE749D84}"/>
                  </a:ext>
                </a:extLst>
              </p:cNvPr>
              <p:cNvSpPr txBox="1"/>
              <p:nvPr/>
            </p:nvSpPr>
            <p:spPr>
              <a:xfrm>
                <a:off x="4537435" y="1737605"/>
                <a:ext cx="3225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3C4D578-8924-B22F-169E-6A271308805C}"/>
                </a:ext>
              </a:extLst>
            </p:cNvPr>
            <p:cNvSpPr/>
            <p:nvPr/>
          </p:nvSpPr>
          <p:spPr>
            <a:xfrm>
              <a:off x="963" y="3571"/>
              <a:ext cx="2722" cy="1745"/>
            </a:xfrm>
            <a:prstGeom prst="ellipse">
              <a:avLst/>
            </a:prstGeom>
            <a:noFill/>
            <a:ln>
              <a:solidFill>
                <a:srgbClr val="0199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4070FB10-24BD-C4A3-1F3A-F6A39238B0FD}"/>
                </a:ext>
              </a:extLst>
            </p:cNvPr>
            <p:cNvSpPr/>
            <p:nvPr/>
          </p:nvSpPr>
          <p:spPr>
            <a:xfrm>
              <a:off x="4803" y="3970"/>
              <a:ext cx="1603" cy="1006"/>
            </a:xfrm>
            <a:prstGeom prst="ellipse">
              <a:avLst/>
            </a:prstGeom>
            <a:noFill/>
            <a:ln>
              <a:solidFill>
                <a:srgbClr val="CC00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BF6D377-F39B-55FF-C711-7B0C4233960A}"/>
                </a:ext>
              </a:extLst>
            </p:cNvPr>
            <p:cNvSpPr/>
            <p:nvPr/>
          </p:nvSpPr>
          <p:spPr>
            <a:xfrm>
              <a:off x="8674" y="5241"/>
              <a:ext cx="4454" cy="3023"/>
            </a:xfrm>
            <a:prstGeom prst="ellipse">
              <a:avLst/>
            </a:prstGeom>
            <a:noFill/>
            <a:ln>
              <a:solidFill>
                <a:srgbClr val="CC00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1415730-C81E-CB9C-05A2-3872A9AF090E}"/>
                </a:ext>
              </a:extLst>
            </p:cNvPr>
            <p:cNvSpPr/>
            <p:nvPr/>
          </p:nvSpPr>
          <p:spPr>
            <a:xfrm>
              <a:off x="3004" y="3303"/>
              <a:ext cx="6577" cy="667"/>
            </a:xfrm>
            <a:custGeom>
              <a:avLst/>
              <a:gdLst>
                <a:gd name="connsiteX0" fmla="*/ 0 w 4829175"/>
                <a:gd name="connsiteY0" fmla="*/ 351892 h 675742"/>
                <a:gd name="connsiteX1" fmla="*/ 2667000 w 4829175"/>
                <a:gd name="connsiteY1" fmla="*/ 8992 h 675742"/>
                <a:gd name="connsiteX2" fmla="*/ 4829175 w 4829175"/>
                <a:gd name="connsiteY2" fmla="*/ 675742 h 67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175" h="675742">
                  <a:moveTo>
                    <a:pt x="0" y="351892"/>
                  </a:moveTo>
                  <a:cubicBezTo>
                    <a:pt x="931069" y="153454"/>
                    <a:pt x="1862138" y="-44983"/>
                    <a:pt x="2667000" y="8992"/>
                  </a:cubicBezTo>
                  <a:cubicBezTo>
                    <a:pt x="3471862" y="62967"/>
                    <a:pt x="4150518" y="369354"/>
                    <a:pt x="4829175" y="675742"/>
                  </a:cubicBezTo>
                </a:path>
              </a:pathLst>
            </a:custGeom>
            <a:noFill/>
            <a:ln>
              <a:solidFill>
                <a:srgbClr val="019966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0A9BA7A-100A-6F1C-D691-1550B6BE730D}"/>
                </a:ext>
              </a:extLst>
            </p:cNvPr>
            <p:cNvSpPr/>
            <p:nvPr/>
          </p:nvSpPr>
          <p:spPr>
            <a:xfrm>
              <a:off x="3911" y="3161"/>
              <a:ext cx="8278" cy="667"/>
            </a:xfrm>
            <a:custGeom>
              <a:avLst/>
              <a:gdLst>
                <a:gd name="connsiteX0" fmla="*/ 0 w 4829175"/>
                <a:gd name="connsiteY0" fmla="*/ 351892 h 675742"/>
                <a:gd name="connsiteX1" fmla="*/ 2667000 w 4829175"/>
                <a:gd name="connsiteY1" fmla="*/ 8992 h 675742"/>
                <a:gd name="connsiteX2" fmla="*/ 4829175 w 4829175"/>
                <a:gd name="connsiteY2" fmla="*/ 675742 h 67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175" h="675742">
                  <a:moveTo>
                    <a:pt x="0" y="351892"/>
                  </a:moveTo>
                  <a:cubicBezTo>
                    <a:pt x="931069" y="153454"/>
                    <a:pt x="1862138" y="-44983"/>
                    <a:pt x="2667000" y="8992"/>
                  </a:cubicBezTo>
                  <a:cubicBezTo>
                    <a:pt x="3471862" y="62967"/>
                    <a:pt x="4150518" y="369354"/>
                    <a:pt x="4829175" y="675742"/>
                  </a:cubicBezTo>
                </a:path>
              </a:pathLst>
            </a:custGeom>
            <a:noFill/>
            <a:ln>
              <a:solidFill>
                <a:srgbClr val="019966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9D0B23E-F45C-7B6F-583C-B8043C93665A}"/>
                </a:ext>
              </a:extLst>
            </p:cNvPr>
            <p:cNvSpPr/>
            <p:nvPr/>
          </p:nvSpPr>
          <p:spPr>
            <a:xfrm rot="840529">
              <a:off x="6359" y="4680"/>
              <a:ext cx="2894" cy="667"/>
            </a:xfrm>
            <a:custGeom>
              <a:avLst/>
              <a:gdLst>
                <a:gd name="connsiteX0" fmla="*/ 0 w 4829175"/>
                <a:gd name="connsiteY0" fmla="*/ 351892 h 675742"/>
                <a:gd name="connsiteX1" fmla="*/ 2667000 w 4829175"/>
                <a:gd name="connsiteY1" fmla="*/ 8992 h 675742"/>
                <a:gd name="connsiteX2" fmla="*/ 4829175 w 4829175"/>
                <a:gd name="connsiteY2" fmla="*/ 675742 h 67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175" h="675742">
                  <a:moveTo>
                    <a:pt x="0" y="351892"/>
                  </a:moveTo>
                  <a:cubicBezTo>
                    <a:pt x="931069" y="153454"/>
                    <a:pt x="1862138" y="-44983"/>
                    <a:pt x="2667000" y="8992"/>
                  </a:cubicBezTo>
                  <a:cubicBezTo>
                    <a:pt x="3471862" y="62967"/>
                    <a:pt x="4150518" y="369354"/>
                    <a:pt x="4829175" y="675742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1" name="内容占位符 14"/>
          <p:cNvSpPr txBox="1"/>
          <p:nvPr/>
        </p:nvSpPr>
        <p:spPr>
          <a:xfrm>
            <a:off x="5081745" y="4040407"/>
            <a:ext cx="1986981" cy="78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0000"/>
              </a:lnSpc>
              <a:spcAft>
                <a:spcPts val="0"/>
              </a:spcAft>
              <a:buNone/>
            </a:pPr>
            <a:r>
              <a:rPr lang="en-US" altLang="zh-CN" sz="2400" dirty="0"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well related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9" name="内容占位符 14"/>
          <p:cNvSpPr txBox="1"/>
          <p:nvPr/>
        </p:nvSpPr>
        <p:spPr>
          <a:xfrm>
            <a:off x="2631920" y="5787000"/>
            <a:ext cx="5335978" cy="4552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0000"/>
              </a:lnSpc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FF0000"/>
                </a:solidFill>
                <a:ea typeface="黑体" panose="02010609060101010101" pitchFamily="49" charset="-122"/>
              </a:rPr>
              <a:t>Proteome data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Biological processes regulated by differentially expressed proteins</a:t>
            </a: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>
          <a:xfrm>
            <a:off x="9296400" y="6375361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 smtClean="0"/>
              <a:t>23</a:t>
            </a:fld>
            <a:endParaRPr lang="en-US" altLang="zh-CN" sz="1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7D862B-0A6D-7237-53A3-7074B365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644" y="954042"/>
            <a:ext cx="2532125" cy="26511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97D6D8-9256-72B6-E798-7E78E8D2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844" y="3628738"/>
            <a:ext cx="2859356" cy="3005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200175E-6EDC-F8A1-A6E0-ADC65A9A8B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1239688"/>
            <a:ext cx="7143933" cy="4470533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DB7EB4B-E6CB-FE05-802F-F91DBF026304}"/>
              </a:ext>
            </a:extLst>
          </p:cNvPr>
          <p:cNvSpPr/>
          <p:nvPr/>
        </p:nvSpPr>
        <p:spPr>
          <a:xfrm>
            <a:off x="4194147" y="3403920"/>
            <a:ext cx="1728192" cy="1253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FD164A0-0F57-D3B9-AF45-897BB991AAA9}"/>
              </a:ext>
            </a:extLst>
          </p:cNvPr>
          <p:cNvSpPr/>
          <p:nvPr/>
        </p:nvSpPr>
        <p:spPr>
          <a:xfrm>
            <a:off x="3304899" y="3639552"/>
            <a:ext cx="261744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FFE6A085-1C87-DC47-CACC-8B41D82E491C}"/>
              </a:ext>
            </a:extLst>
          </p:cNvPr>
          <p:cNvSpPr/>
          <p:nvPr/>
        </p:nvSpPr>
        <p:spPr>
          <a:xfrm rot="19664104">
            <a:off x="6792975" y="2713598"/>
            <a:ext cx="672669" cy="341616"/>
          </a:xfrm>
          <a:prstGeom prst="rightArrow">
            <a:avLst>
              <a:gd name="adj1" fmla="val 29467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2D34553C-72BC-8213-5AE8-5E36E9A17AF1}"/>
              </a:ext>
            </a:extLst>
          </p:cNvPr>
          <p:cNvSpPr/>
          <p:nvPr/>
        </p:nvSpPr>
        <p:spPr>
          <a:xfrm rot="1935896" flipV="1">
            <a:off x="6810311" y="3494090"/>
            <a:ext cx="672669" cy="341616"/>
          </a:xfrm>
          <a:prstGeom prst="rightArrow">
            <a:avLst>
              <a:gd name="adj1" fmla="val 29467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488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Integrin signaling pathway plays a regulatory role in the perturbation of PM</a:t>
            </a:r>
            <a:r>
              <a:rPr lang="en-US" altLang="zh-CN" sz="2800" b="1" baseline="-25000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2.5</a:t>
            </a: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>
          <a:xfrm>
            <a:off x="9296400" y="6375361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 smtClean="0"/>
              <a:t>24</a:t>
            </a:fld>
            <a:endParaRPr lang="en-US" altLang="zh-CN" sz="1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57" y="2111703"/>
            <a:ext cx="2469475" cy="315098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671" y="2590267"/>
            <a:ext cx="1768807" cy="1892536"/>
            <a:chOff x="650542" y="3687664"/>
            <a:chExt cx="2832598" cy="3134458"/>
          </a:xfrm>
        </p:grpSpPr>
        <p:pic>
          <p:nvPicPr>
            <p:cNvPr id="6" name="内容占位符 10"/>
            <p:cNvPicPr/>
            <p:nvPr/>
          </p:nvPicPr>
          <p:blipFill rotWithShape="1">
            <a:blip r:embed="rId4"/>
            <a:srcRect t="58658" r="67010"/>
            <a:stretch>
              <a:fillRect/>
            </a:stretch>
          </p:blipFill>
          <p:spPr bwMode="auto">
            <a:xfrm>
              <a:off x="650542" y="3687664"/>
              <a:ext cx="2832598" cy="250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1572321" y="5853605"/>
              <a:ext cx="1408844" cy="9685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/>
                <a:t>concentratio</a:t>
              </a:r>
              <a:endParaRPr lang="zh-CN" altLang="en-US" sz="1600" dirty="0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C2918C-947C-0F6D-ECD6-D2AE68CFD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002" y="2028484"/>
            <a:ext cx="4685598" cy="33990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88B1BA5-F020-86FB-5B8A-91EA696D0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887" y="2229990"/>
            <a:ext cx="3166673" cy="2531538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95BA8B8-1A10-6016-B327-5E025D5B2421}"/>
              </a:ext>
            </a:extLst>
          </p:cNvPr>
          <p:cNvSpPr/>
          <p:nvPr/>
        </p:nvSpPr>
        <p:spPr>
          <a:xfrm>
            <a:off x="1864371" y="2590266"/>
            <a:ext cx="2971297" cy="2725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内容占位符 14">
            <a:extLst>
              <a:ext uri="{FF2B5EF4-FFF2-40B4-BE49-F238E27FC236}">
                <a16:creationId xmlns:a16="http://schemas.microsoft.com/office/drawing/2014/main" id="{B5B1BA00-5A74-902C-ED03-B81043C9584C}"/>
              </a:ext>
            </a:extLst>
          </p:cNvPr>
          <p:cNvSpPr txBox="1"/>
          <p:nvPr/>
        </p:nvSpPr>
        <p:spPr>
          <a:xfrm>
            <a:off x="860475" y="5410203"/>
            <a:ext cx="5116344" cy="4437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914400" eaLnBrk="1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Integrin </a:t>
            </a:r>
            <a:r>
              <a:rPr lang="el-GR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β1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:  down-regulated 1.6-fold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Fragment Ion-based SILAC Method (E-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pSILAC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12" name="矩形 11"/>
          <p:cNvSpPr/>
          <p:nvPr/>
        </p:nvSpPr>
        <p:spPr>
          <a:xfrm>
            <a:off x="6508750" y="4243766"/>
            <a:ext cx="4692650" cy="17235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Using resolved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y ion pairs 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as quantitation 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Increased intensity threshold 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(AGC, IT) of tandem mass spectra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10" y="1622947"/>
            <a:ext cx="8525002" cy="260515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37160" y="962749"/>
            <a:ext cx="12400857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Fragment ions show potential to improve the quantitation performance of metabolic labeling</a:t>
            </a:r>
          </a:p>
        </p:txBody>
      </p:sp>
      <p:sp>
        <p:nvSpPr>
          <p:cNvPr id="14" name="矩形 13"/>
          <p:cNvSpPr/>
          <p:nvPr/>
        </p:nvSpPr>
        <p:spPr>
          <a:xfrm>
            <a:off x="1072573" y="4729081"/>
            <a:ext cx="5023427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Enhanced pseudo-isobaric SILAC</a:t>
            </a:r>
          </a:p>
        </p:txBody>
      </p:sp>
      <p:sp>
        <p:nvSpPr>
          <p:cNvPr id="4" name="矩形 3"/>
          <p:cNvSpPr/>
          <p:nvPr/>
        </p:nvSpPr>
        <p:spPr>
          <a:xfrm>
            <a:off x="7086600" y="1889760"/>
            <a:ext cx="2643632" cy="1763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3EE9CB06-76B1-C61C-CC32-E4BF2839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0880"/>
            <a:ext cx="12105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Unpublished data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Quantitation Accuracy and Precision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26</a:t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62601"/>
              </p:ext>
            </p:extLst>
          </p:nvPr>
        </p:nvGraphicFramePr>
        <p:xfrm>
          <a:off x="735514" y="1052597"/>
          <a:ext cx="10436984" cy="2542540"/>
        </p:xfrm>
        <a:graphic>
          <a:graphicData uri="http://schemas.openxmlformats.org/drawingml/2006/table">
            <a:tbl>
              <a:tblPr firstRow="1" firstCol="1" bandRow="1"/>
              <a:tblGrid>
                <a:gridCol w="208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9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102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1:1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10:1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20:1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8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altLang="zh-CN" sz="2000" b="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pSILAC</a:t>
                      </a:r>
                      <a:endParaRPr lang="zh-CN" alt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SILAC</a:t>
                      </a:r>
                      <a:endParaRPr lang="zh-CN" alt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altLang="zh-CN" sz="2000" b="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pSILAC</a:t>
                      </a:r>
                      <a:endParaRPr lang="zh-CN" alt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SILAC</a:t>
                      </a:r>
                      <a:endParaRPr lang="zh-CN" alt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altLang="zh-CN" sz="2000" b="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pSILAC</a:t>
                      </a:r>
                      <a:endParaRPr lang="zh-CN" alt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SILAC</a:t>
                      </a:r>
                      <a:endParaRPr lang="zh-CN" alt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3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quantitation coverage /%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99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97</a:t>
                      </a:r>
                      <a:endParaRPr lang="zh-CN" alt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median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0.93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1.03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9.03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6.64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18.44</a:t>
                      </a:r>
                      <a:endParaRPr lang="zh-CN" alt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9.62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SD (log2)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0.16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0.56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0.27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1.11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0.3</a:t>
                      </a:r>
                      <a:r>
                        <a:rPr lang="en-US" altLang="zh-CN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1.56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CV /%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5.11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7.77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8.63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10.08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10.01</a:t>
                      </a:r>
                      <a:endParaRPr lang="zh-CN" alt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13.84</a:t>
                      </a:r>
                      <a:endParaRPr lang="zh-CN" altLang="en-US" sz="2000" b="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矩形 8">
            <a:extLst>
              <a:ext uri="{FF2B5EF4-FFF2-40B4-BE49-F238E27FC236}">
                <a16:creationId xmlns:a16="http://schemas.microsoft.com/office/drawing/2014/main" id="{75D93C7F-88BA-D729-1EED-538BE7CD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0880"/>
            <a:ext cx="12105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Unpublished data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9AD6416-1400-2734-4FAF-41BF69A1BD3F}"/>
              </a:ext>
            </a:extLst>
          </p:cNvPr>
          <p:cNvGrpSpPr/>
          <p:nvPr/>
        </p:nvGrpSpPr>
        <p:grpSpPr>
          <a:xfrm>
            <a:off x="2186391" y="3727513"/>
            <a:ext cx="7314721" cy="2756605"/>
            <a:chOff x="2186391" y="3727513"/>
            <a:chExt cx="7314721" cy="2756605"/>
          </a:xfrm>
        </p:grpSpPr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391" y="3727513"/>
              <a:ext cx="7314721" cy="275660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1A38B85-2091-38AE-BA66-90B5BE4ECC9A}"/>
                </a:ext>
              </a:extLst>
            </p:cNvPr>
            <p:cNvSpPr txBox="1"/>
            <p:nvPr/>
          </p:nvSpPr>
          <p:spPr>
            <a:xfrm>
              <a:off x="3033486" y="6181067"/>
              <a:ext cx="3773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E-</a:t>
              </a:r>
              <a:endParaRPr lang="zh-CN" altLang="en-US" sz="1200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F2C7E75-B4FC-EA05-33EB-FEE7D42AE9A0}"/>
                </a:ext>
              </a:extLst>
            </p:cNvPr>
            <p:cNvSpPr txBox="1"/>
            <p:nvPr/>
          </p:nvSpPr>
          <p:spPr>
            <a:xfrm>
              <a:off x="3938637" y="6174316"/>
              <a:ext cx="3773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E-</a:t>
              </a:r>
              <a:endParaRPr lang="zh-CN" altLang="en-US" sz="1200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BB8D305-ECA6-ACA3-F736-8E88CA908F6C}"/>
                </a:ext>
              </a:extLst>
            </p:cNvPr>
            <p:cNvSpPr txBox="1"/>
            <p:nvPr/>
          </p:nvSpPr>
          <p:spPr>
            <a:xfrm>
              <a:off x="4896731" y="6188070"/>
              <a:ext cx="3773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E-</a:t>
              </a:r>
              <a:endParaRPr lang="zh-CN" altLang="en-US" sz="120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1"/>
          <p:cNvSpPr>
            <a:spLocks noChangeArrowheads="1"/>
          </p:cNvSpPr>
          <p:nvPr/>
        </p:nvSpPr>
        <p:spPr bwMode="auto">
          <a:xfrm>
            <a:off x="5631790" y="1592725"/>
            <a:ext cx="5878629" cy="367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600" dirty="0">
                <a:latin typeface="+mn-lt"/>
                <a:ea typeface="黑体" panose="02010609060101010101" pitchFamily="49" charset="-122"/>
              </a:rPr>
              <a:t>Quantitation coverage: 89%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600" dirty="0">
                <a:latin typeface="+mn-lt"/>
                <a:ea typeface="黑体" panose="02010609060101010101" pitchFamily="49" charset="-122"/>
              </a:rPr>
              <a:t>Relative error: 7.87%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600" dirty="0">
                <a:latin typeface="+mn-lt"/>
                <a:ea typeface="黑体" panose="02010609060101010101" pitchFamily="49" charset="-122"/>
              </a:rPr>
              <a:t>Median of CV: 10.24%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600" dirty="0">
                <a:ea typeface="黑体" panose="02010609060101010101" pitchFamily="49" charset="-122"/>
              </a:rPr>
              <a:t>Accurate quantitation ratios without the influence of protein abundance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sz="2800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0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100-fold Dynamic Range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27</a:t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76577" y="1368240"/>
            <a:ext cx="5155213" cy="4880514"/>
            <a:chOff x="3024985" y="1132924"/>
            <a:chExt cx="5155213" cy="488051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4985" y="1132924"/>
              <a:ext cx="5155213" cy="4880514"/>
            </a:xfrm>
            <a:prstGeom prst="rect">
              <a:avLst/>
            </a:prstGeom>
          </p:spPr>
        </p:pic>
        <p:cxnSp>
          <p:nvCxnSpPr>
            <p:cNvPr id="9" name="直接连接符 8"/>
            <p:cNvCxnSpPr/>
            <p:nvPr/>
          </p:nvCxnSpPr>
          <p:spPr>
            <a:xfrm>
              <a:off x="6096000" y="1238024"/>
              <a:ext cx="0" cy="3960000"/>
            </a:xfrm>
            <a:prstGeom prst="line">
              <a:avLst/>
            </a:prstGeom>
            <a:ln w="28575">
              <a:solidFill>
                <a:srgbClr val="4572C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8">
            <a:extLst>
              <a:ext uri="{FF2B5EF4-FFF2-40B4-BE49-F238E27FC236}">
                <a16:creationId xmlns:a16="http://schemas.microsoft.com/office/drawing/2014/main" id="{437A81FE-DCC3-00B0-D01A-3AC71242E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0880"/>
            <a:ext cx="12105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Unpublished data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857575"/>
              </p:ext>
            </p:extLst>
          </p:nvPr>
        </p:nvGraphicFramePr>
        <p:xfrm>
          <a:off x="363556" y="893063"/>
          <a:ext cx="11578727" cy="501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8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4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E-</a:t>
                      </a:r>
                      <a:r>
                        <a:rPr lang="en-US" altLang="zh-CN" sz="2400" b="1" dirty="0" err="1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pSILAC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 facilitates the quantitation of exosome proteins with significant fold changes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39" marB="45739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Quantitation of 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Exosomal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 Proteins During EMT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18" name="图片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3"/>
          <a:stretch>
            <a:fillRect/>
          </a:stretch>
        </p:blipFill>
        <p:spPr bwMode="auto">
          <a:xfrm>
            <a:off x="1112704" y="1662014"/>
            <a:ext cx="3778610" cy="2457591"/>
          </a:xfrm>
          <a:prstGeom prst="rect">
            <a:avLst/>
          </a:prstGeom>
          <a:noFill/>
        </p:spPr>
      </p:pic>
      <p:sp>
        <p:nvSpPr>
          <p:cNvPr id="20" name="矩形 11"/>
          <p:cNvSpPr>
            <a:spLocks noChangeArrowheads="1"/>
          </p:cNvSpPr>
          <p:nvPr/>
        </p:nvSpPr>
        <p:spPr bwMode="auto">
          <a:xfrm>
            <a:off x="1733915" y="1751656"/>
            <a:ext cx="3697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Up-regulation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 of major proteins with median of 1.60</a:t>
            </a:r>
            <a:endParaRPr lang="en-US" altLang="zh-CN" sz="2000" dirty="0">
              <a:ea typeface="黑体" panose="02010609060101010101" pitchFamily="49" charset="-122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717030" y="4752401"/>
          <a:ext cx="7605487" cy="1381125"/>
        </p:xfrm>
        <a:graphic>
          <a:graphicData uri="http://schemas.openxmlformats.org/drawingml/2006/table">
            <a:tbl>
              <a:tblPr firstRow="1" firstCol="1" bandRow="1"/>
              <a:tblGrid>
                <a:gridCol w="189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Gene name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Ratio of </a:t>
                      </a:r>
                      <a:r>
                        <a:rPr lang="en-US" altLang="zh-CN" sz="180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dirty="0" err="1">
                          <a:latin typeface="+mn-lt"/>
                          <a:ea typeface="黑体" panose="02010609060101010101" pitchFamily="49" charset="-122"/>
                        </a:rPr>
                        <a:t>xosomal</a:t>
                      </a: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protein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Ratio of intracellular protein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SERPINE1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11.34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8.10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IGFBP7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8.15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3.54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图片 2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20110" b="51390"/>
          <a:stretch>
            <a:fillRect/>
          </a:stretch>
        </p:blipFill>
        <p:spPr bwMode="auto">
          <a:xfrm>
            <a:off x="6224529" y="1662015"/>
            <a:ext cx="5261458" cy="2504729"/>
          </a:xfrm>
          <a:prstGeom prst="rect">
            <a:avLst/>
          </a:prstGeom>
          <a:noFill/>
        </p:spPr>
      </p:pic>
      <p:sp>
        <p:nvSpPr>
          <p:cNvPr id="24" name="矩形 11"/>
          <p:cNvSpPr>
            <a:spLocks noChangeArrowheads="1"/>
          </p:cNvSpPr>
          <p:nvPr/>
        </p:nvSpPr>
        <p:spPr bwMode="auto">
          <a:xfrm>
            <a:off x="8399293" y="5088208"/>
            <a:ext cx="354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2000" dirty="0" err="1">
                <a:latin typeface="+mn-lt"/>
                <a:ea typeface="黑体" panose="02010609060101010101" pitchFamily="49" charset="-122"/>
              </a:rPr>
              <a:t>Exosomal</a:t>
            </a:r>
            <a:r>
              <a:rPr lang="en-US" altLang="zh-CN" sz="2000" dirty="0">
                <a:latin typeface="+mn-lt"/>
                <a:ea typeface="黑体" panose="02010609060101010101" pitchFamily="49" charset="-122"/>
              </a:rPr>
              <a:t> protein changes are larger than intracellular proteins</a:t>
            </a:r>
            <a:endParaRPr lang="en-US" altLang="zh-CN" sz="2000" dirty="0">
              <a:ea typeface="黑体" panose="02010609060101010101" pitchFamily="49" charset="-122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6AB858D-E9C4-51E3-5DE0-F203D5A7A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0880"/>
            <a:ext cx="12105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Unpublished data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Conclusion 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273540" y="6344920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 smtClean="0"/>
              <a:t>29</a:t>
            </a:fld>
            <a:endParaRPr lang="en-US" altLang="zh-CN" sz="1600" dirty="0"/>
          </a:p>
        </p:txBody>
      </p:sp>
      <p:graphicFrame>
        <p:nvGraphicFramePr>
          <p:cNvPr id="2" name="内容占位符 5">
            <a:extLst>
              <a:ext uri="{FF2B5EF4-FFF2-40B4-BE49-F238E27FC236}">
                <a16:creationId xmlns:a16="http://schemas.microsoft.com/office/drawing/2014/main" id="{0A945D6C-6596-B4E0-F8F4-FF8CA53C2CC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7244418"/>
              </p:ext>
            </p:extLst>
          </p:nvPr>
        </p:nvGraphicFramePr>
        <p:xfrm>
          <a:off x="308862" y="1451080"/>
          <a:ext cx="11343875" cy="4218413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1023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9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8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3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42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Quantitation ion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Precursor ion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Reporter ion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Fragment ion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（</a:t>
                      </a:r>
                      <a:r>
                        <a:rPr lang="en-US" altLang="zh-CN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our method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）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4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Methods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SILAC/dimethyl labeling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TMT / </a:t>
                      </a:r>
                      <a:r>
                        <a:rPr lang="en-US" altLang="zh-C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iTRAQ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Chemical Labeling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Metabolic labeling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2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Accuracy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Relative error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&lt;20%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&lt;12%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&lt;10%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&lt;10%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6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Ratio distortion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—</a:t>
                      </a:r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&gt;2.2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fold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1.1</a:t>
                      </a:r>
                      <a:r>
                        <a:rPr lang="zh-CN" alt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fold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—</a:t>
                      </a:r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2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Dynamic Range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&lt;10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fold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20 fold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20 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fold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100 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fold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05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Multiplex capacity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3-plex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8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-plex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8-plex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2-plex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9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Coverage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&lt;80%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&gt;90%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&gt;90%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&gt;90%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Challenges for Quantitation Proteome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290522" y="6351024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/>
              <a:t>3</a:t>
            </a:fld>
            <a:endParaRPr lang="en-US" altLang="zh-CN" sz="1600" dirty="0"/>
          </a:p>
        </p:txBody>
      </p:sp>
      <p:sp>
        <p:nvSpPr>
          <p:cNvPr id="38" name="矩形 8"/>
          <p:cNvSpPr>
            <a:spLocks noChangeArrowheads="1"/>
          </p:cNvSpPr>
          <p:nvPr/>
        </p:nvSpPr>
        <p:spPr bwMode="auto">
          <a:xfrm>
            <a:off x="0" y="6533586"/>
            <a:ext cx="85039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zh-CN" sz="1400" i="1" dirty="0" err="1"/>
              <a:t>Aebersold</a:t>
            </a:r>
            <a:r>
              <a:rPr lang="fr-FR" altLang="zh-CN" sz="1400" i="1" dirty="0"/>
              <a:t> et al., Nat. </a:t>
            </a:r>
            <a:r>
              <a:rPr lang="fr-FR" altLang="zh-CN" sz="1400" i="1" dirty="0" err="1"/>
              <a:t>Chem</a:t>
            </a:r>
            <a:r>
              <a:rPr lang="fr-FR" altLang="zh-CN" sz="1400" i="1" dirty="0"/>
              <a:t>. Biol. 2018, 14, 206-214; </a:t>
            </a:r>
            <a:r>
              <a:rPr lang="fr-FR" altLang="zh-CN" sz="1400" i="1" dirty="0" err="1"/>
              <a:t>Aebersold</a:t>
            </a:r>
            <a:r>
              <a:rPr lang="fr-FR" altLang="zh-CN" sz="1400" i="1" dirty="0"/>
              <a:t> and Mann. Nature 2016, 537, 347-355.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AFE474E-C2D8-FFB1-CF17-073FDAEA712E}"/>
              </a:ext>
            </a:extLst>
          </p:cNvPr>
          <p:cNvSpPr txBox="1"/>
          <p:nvPr/>
        </p:nvSpPr>
        <p:spPr>
          <a:xfrm>
            <a:off x="627906" y="1103257"/>
            <a:ext cx="4205722" cy="50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黑体" panose="02010609060101010101" pitchFamily="49" charset="-122"/>
              </a:rPr>
              <a:t>Proteome Complexity</a:t>
            </a:r>
            <a:r>
              <a:rPr lang="zh-CN" altLang="en-US" sz="2000" dirty="0">
                <a:solidFill>
                  <a:prstClr val="black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prstClr val="black"/>
                </a:solidFill>
                <a:ea typeface="黑体" panose="02010609060101010101" pitchFamily="49" charset="-122"/>
              </a:rPr>
              <a:t>10</a:t>
            </a:r>
            <a:r>
              <a:rPr lang="en-US" altLang="zh-CN" sz="2000" baseline="30000" dirty="0">
                <a:solidFill>
                  <a:prstClr val="black"/>
                </a:solidFill>
                <a:ea typeface="黑体" panose="02010609060101010101" pitchFamily="49" charset="-122"/>
              </a:rPr>
              <a:t>6</a:t>
            </a:r>
            <a:r>
              <a:rPr lang="zh-CN" altLang="en-US" sz="2000" dirty="0">
                <a:solidFill>
                  <a:prstClr val="black"/>
                </a:solidFill>
                <a:ea typeface="黑体" panose="02010609060101010101" pitchFamily="49" charset="-122"/>
              </a:rPr>
              <a:t>）</a:t>
            </a:r>
            <a:endParaRPr lang="en-US" altLang="zh-CN" sz="2000" dirty="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F2BAE93E-110E-02DD-2C0C-DED3B0A50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8"/>
          <a:stretch>
            <a:fillRect/>
          </a:stretch>
        </p:blipFill>
        <p:spPr bwMode="auto">
          <a:xfrm>
            <a:off x="627906" y="1602010"/>
            <a:ext cx="4720414" cy="193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77A9EF-6B9D-AB24-BBFE-DF45B7E0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38" y="1708770"/>
            <a:ext cx="1812708" cy="196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796F22-5B18-BED1-5CC8-EC61C8B4FD98}"/>
              </a:ext>
            </a:extLst>
          </p:cNvPr>
          <p:cNvSpPr txBox="1"/>
          <p:nvPr/>
        </p:nvSpPr>
        <p:spPr>
          <a:xfrm>
            <a:off x="6418859" y="1054888"/>
            <a:ext cx="5980131" cy="50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黑体" panose="02010609060101010101" pitchFamily="49" charset="-122"/>
              </a:rPr>
              <a:t>Wide Dynamic Range</a:t>
            </a:r>
            <a:r>
              <a:rPr lang="zh-CN" altLang="en-US" sz="2000" dirty="0">
                <a:solidFill>
                  <a:prstClr val="black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prstClr val="black"/>
                </a:solidFill>
                <a:ea typeface="黑体" panose="02010609060101010101" pitchFamily="49" charset="-122"/>
              </a:rPr>
              <a:t> 12 orders of magnitude </a:t>
            </a:r>
            <a:r>
              <a:rPr lang="zh-CN" altLang="en-US" sz="2000" dirty="0">
                <a:solidFill>
                  <a:prstClr val="black"/>
                </a:solidFill>
                <a:ea typeface="黑体" panose="02010609060101010101" pitchFamily="49" charset="-122"/>
              </a:rPr>
              <a:t>）</a:t>
            </a:r>
            <a:endParaRPr lang="en-US" altLang="zh-CN" sz="2000" dirty="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6DB3F0-FD4F-04E3-4730-71F999AFA6D8}"/>
              </a:ext>
            </a:extLst>
          </p:cNvPr>
          <p:cNvSpPr txBox="1"/>
          <p:nvPr/>
        </p:nvSpPr>
        <p:spPr>
          <a:xfrm>
            <a:off x="627906" y="3722704"/>
            <a:ext cx="420572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黑体" panose="02010609060101010101" pitchFamily="49" charset="-122"/>
              </a:rPr>
              <a:t>Many Kinds of </a:t>
            </a:r>
            <a:r>
              <a:rPr lang="en-US" altLang="zh-CN" sz="2000" dirty="0" err="1">
                <a:solidFill>
                  <a:prstClr val="black"/>
                </a:solidFill>
                <a:ea typeface="黑体" panose="02010609060101010101" pitchFamily="49" charset="-122"/>
              </a:rPr>
              <a:t>Proteoforms</a:t>
            </a:r>
            <a:endParaRPr lang="en-US" altLang="zh-CN" sz="2000" dirty="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FEAA40-9596-7C24-5F66-DAFC88DBC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27" y="4282964"/>
            <a:ext cx="4413495" cy="16391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DFAD5B-100E-0025-37EB-E9F01330C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002" y="4521559"/>
            <a:ext cx="3173580" cy="12510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05673D5-B051-928A-2D78-591E02F993F8}"/>
              </a:ext>
            </a:extLst>
          </p:cNvPr>
          <p:cNvSpPr txBox="1"/>
          <p:nvPr/>
        </p:nvSpPr>
        <p:spPr>
          <a:xfrm>
            <a:off x="6418860" y="3804871"/>
            <a:ext cx="420572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黑体" panose="02010609060101010101" pitchFamily="49" charset="-122"/>
              </a:rPr>
              <a:t>In Dynamic Changes</a:t>
            </a:r>
          </a:p>
        </p:txBody>
      </p:sp>
    </p:spTree>
    <p:extLst>
      <p:ext uri="{BB962C8B-B14F-4D97-AF65-F5344CB8AC3E}">
        <p14:creationId xmlns:p14="http://schemas.microsoft.com/office/powerpoint/2010/main" val="12340742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1628701" y="5280573"/>
            <a:ext cx="9144000" cy="2387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600" i="1" dirty="0">
                <a:ea typeface="楷体_GB2312" pitchFamily="49" charset="-122"/>
              </a:rPr>
              <a:t>Thank you for your attention!</a:t>
            </a:r>
          </a:p>
        </p:txBody>
      </p:sp>
      <p:sp>
        <p:nvSpPr>
          <p:cNvPr id="12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Acknowledgements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13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9378"/>
            <a:ext cx="1283243" cy="1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71C2479-73A0-B2F1-5BBC-9D9534789A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3" b="14112"/>
          <a:stretch/>
        </p:blipFill>
        <p:spPr>
          <a:xfrm>
            <a:off x="2183182" y="1132933"/>
            <a:ext cx="7825636" cy="339922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4102" y="4755161"/>
            <a:ext cx="52994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National Natural Science Foundation of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Ministry of Science and Technology of the People’s Republic of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Dalian Institute of Chemical Physics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0C5863-3733-8EB3-DF66-5411D4B1E0C9}"/>
              </a:ext>
            </a:extLst>
          </p:cNvPr>
          <p:cNvSpPr/>
          <p:nvPr/>
        </p:nvSpPr>
        <p:spPr>
          <a:xfrm>
            <a:off x="6803633" y="4858031"/>
            <a:ext cx="5299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Yuan Zhou, </a:t>
            </a:r>
            <a:r>
              <a:rPr lang="en-US" altLang="zh-CN" sz="2000" dirty="0" err="1"/>
              <a:t>Zhiting</a:t>
            </a:r>
            <a:r>
              <a:rPr lang="en-US" altLang="zh-CN" sz="2000" dirty="0"/>
              <a:t> Wang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Chao Liu, </a:t>
            </a:r>
            <a:r>
              <a:rPr lang="en-US" altLang="zh-CN" sz="2000" dirty="0" err="1"/>
              <a:t>Xinhang</a:t>
            </a:r>
            <a:r>
              <a:rPr lang="en-US" altLang="zh-CN" sz="2000" dirty="0"/>
              <a:t> Hou, </a:t>
            </a:r>
            <a:r>
              <a:rPr lang="en-US" altLang="zh-CN" sz="2000" dirty="0" err="1"/>
              <a:t>Pengyun</a:t>
            </a:r>
            <a:r>
              <a:rPr lang="en-US" altLang="zh-CN" sz="2000" dirty="0"/>
              <a:t> Gong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err="1"/>
              <a:t>Jiping</a:t>
            </a:r>
            <a:r>
              <a:rPr lang="en-US" altLang="zh-CN" sz="2000" dirty="0"/>
              <a:t> Chen, </a:t>
            </a:r>
            <a:r>
              <a:rPr lang="en-US" altLang="zh-CN" sz="2000" dirty="0" err="1"/>
              <a:t>Xiaoyao</a:t>
            </a:r>
            <a:r>
              <a:rPr lang="en-US" altLang="zh-CN" sz="2000" dirty="0"/>
              <a:t> Song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Strategies of Quantitative Proteome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290522" y="6351024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/>
              <a:t>4</a:t>
            </a:fld>
            <a:endParaRPr lang="en-US" altLang="zh-CN" sz="16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890EC7C-AF1A-443A-A6D5-E450FFE6EEF1}"/>
              </a:ext>
            </a:extLst>
          </p:cNvPr>
          <p:cNvGrpSpPr/>
          <p:nvPr/>
        </p:nvGrpSpPr>
        <p:grpSpPr>
          <a:xfrm>
            <a:off x="2119070" y="1511910"/>
            <a:ext cx="5177400" cy="1602986"/>
            <a:chOff x="2647949" y="3353195"/>
            <a:chExt cx="8264581" cy="23625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261AC5-A11A-5BD5-C6CC-CF78E42F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949" y="3358278"/>
              <a:ext cx="8264581" cy="2357438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A0808ECD-B2F5-54EF-546A-B392F096414A}"/>
                </a:ext>
              </a:extLst>
            </p:cNvPr>
            <p:cNvSpPr/>
            <p:nvPr/>
          </p:nvSpPr>
          <p:spPr>
            <a:xfrm>
              <a:off x="2943225" y="3353195"/>
              <a:ext cx="1271588" cy="3391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81B89B6-2D45-6F45-EEEE-28D27E249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616" y="4114338"/>
            <a:ext cx="5481639" cy="169017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5E8313D-31F3-02C0-62FB-D2C3AC8BE457}"/>
              </a:ext>
            </a:extLst>
          </p:cNvPr>
          <p:cNvSpPr/>
          <p:nvPr/>
        </p:nvSpPr>
        <p:spPr>
          <a:xfrm>
            <a:off x="660586" y="3634102"/>
            <a:ext cx="9311181" cy="5890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</a:rPr>
              <a:t>Stable isotope labeling-based quantitation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050CC0-1EDF-9316-3736-5A117CED4C72}"/>
              </a:ext>
            </a:extLst>
          </p:cNvPr>
          <p:cNvSpPr txBox="1"/>
          <p:nvPr/>
        </p:nvSpPr>
        <p:spPr>
          <a:xfrm>
            <a:off x="766013" y="1100077"/>
            <a:ext cx="6122194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ea typeface="黑体" panose="02010609060101010101" pitchFamily="49" charset="-122"/>
              </a:rPr>
              <a:t>Label</a:t>
            </a:r>
            <a:r>
              <a:rPr lang="zh-CN" altLang="en-US" sz="2400" b="1" dirty="0"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ea typeface="黑体" panose="02010609060101010101" pitchFamily="49" charset="-122"/>
              </a:rPr>
              <a:t>free</a:t>
            </a:r>
            <a:r>
              <a:rPr lang="zh-CN" altLang="en-US" sz="2400" b="1" dirty="0"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ea typeface="黑体" panose="02010609060101010101" pitchFamily="49" charset="-122"/>
              </a:rPr>
              <a:t>quantitation</a:t>
            </a:r>
            <a:endParaRPr lang="zh-CN" altLang="en-US" sz="2400" b="1" dirty="0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1B82999-5968-2135-4141-3EB242D5155B}"/>
              </a:ext>
            </a:extLst>
          </p:cNvPr>
          <p:cNvSpPr/>
          <p:nvPr/>
        </p:nvSpPr>
        <p:spPr>
          <a:xfrm>
            <a:off x="7296470" y="4130554"/>
            <a:ext cx="4402044" cy="17113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Calibri" panose="020F0502020204030204" pitchFamily="34" charset="0"/>
                <a:ea typeface="黑体" panose="02010609060101010101" pitchFamily="49" charset="-122"/>
              </a:rPr>
              <a:t>Suitable for the in-depth analysis of biological processes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Calibri" panose="020F0502020204030204" pitchFamily="34" charset="0"/>
                <a:ea typeface="黑体" panose="02010609060101010101" pitchFamily="49" charset="-122"/>
              </a:rPr>
              <a:t>×  Low quantitative accuracy of reporter ion-based methods</a:t>
            </a:r>
            <a:endParaRPr lang="zh-CN" altLang="en-US" b="1" dirty="0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B21095-E295-BF66-DE60-70FCB77B1450}"/>
              </a:ext>
            </a:extLst>
          </p:cNvPr>
          <p:cNvSpPr/>
          <p:nvPr/>
        </p:nvSpPr>
        <p:spPr>
          <a:xfrm>
            <a:off x="7296470" y="1733125"/>
            <a:ext cx="4663806" cy="129586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Calibri" panose="020F0502020204030204" pitchFamily="34" charset="0"/>
                <a:ea typeface="黑体" panose="02010609060101010101" pitchFamily="49" charset="-122"/>
              </a:rPr>
              <a:t>Especially suitable for large sample cohorts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Calibri" panose="020F0502020204030204" pitchFamily="34" charset="0"/>
                <a:ea typeface="黑体" panose="02010609060101010101" pitchFamily="49" charset="-122"/>
              </a:rPr>
              <a:t>×  High requirements for reproducibility and sensitivity of quantitative methods</a:t>
            </a:r>
            <a:endParaRPr lang="zh-CN" altLang="en-US" b="1" dirty="0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963B0E-E1CC-E082-1100-11EC0DF87B80}"/>
              </a:ext>
            </a:extLst>
          </p:cNvPr>
          <p:cNvSpPr/>
          <p:nvPr/>
        </p:nvSpPr>
        <p:spPr>
          <a:xfrm>
            <a:off x="0" y="6495551"/>
            <a:ext cx="10795000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fr-FR" altLang="zh-CN" sz="1400" i="1" dirty="0" err="1"/>
              <a:t>Aebersold</a:t>
            </a:r>
            <a:r>
              <a:rPr lang="fr-FR" altLang="zh-CN" sz="1400" i="1" dirty="0"/>
              <a:t>, R. et al., </a:t>
            </a:r>
            <a:r>
              <a:rPr lang="en-US" altLang="zh-CN" sz="1400" i="1" dirty="0"/>
              <a:t>Nature</a:t>
            </a:r>
            <a:r>
              <a:rPr lang="fr-FR" altLang="zh-CN" sz="1400" i="1" dirty="0"/>
              <a:t>, 201</a:t>
            </a:r>
            <a:r>
              <a:rPr lang="en-US" altLang="zh-CN" sz="1400" i="1" dirty="0"/>
              <a:t>6</a:t>
            </a:r>
            <a:r>
              <a:rPr lang="fr-FR" altLang="zh-CN" sz="1400" i="1" dirty="0"/>
              <a:t>, </a:t>
            </a:r>
            <a:r>
              <a:rPr lang="en-US" altLang="zh-CN" sz="1400" i="1" dirty="0"/>
              <a:t>537</a:t>
            </a:r>
            <a:r>
              <a:rPr lang="fr-FR" altLang="zh-CN" sz="1400" i="1" dirty="0"/>
              <a:t>, </a:t>
            </a:r>
            <a:r>
              <a:rPr lang="en-US" altLang="zh-CN" sz="1400" i="1" dirty="0"/>
              <a:t>347</a:t>
            </a:r>
            <a:r>
              <a:rPr lang="fr-FR" altLang="zh-CN" sz="1400" i="1" dirty="0"/>
              <a:t>; Paulo, J. et al., </a:t>
            </a:r>
            <a:r>
              <a:rPr lang="en-US" altLang="zh-CN" sz="1400" i="1" dirty="0"/>
              <a:t>Nat. Methods, 2020, 17, 399; </a:t>
            </a:r>
            <a:r>
              <a:rPr lang="fr-FR" altLang="zh-CN" sz="1400" i="1" dirty="0"/>
              <a:t>Cox, J. et al., Nat. Biotech., 2021, 39, 1563.</a:t>
            </a:r>
          </a:p>
        </p:txBody>
      </p:sp>
    </p:spTree>
    <p:extLst>
      <p:ext uri="{BB962C8B-B14F-4D97-AF65-F5344CB8AC3E}">
        <p14:creationId xmlns:p14="http://schemas.microsoft.com/office/powerpoint/2010/main" val="42051825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0"/>
          <p:cNvSpPr txBox="1"/>
          <p:nvPr/>
        </p:nvSpPr>
        <p:spPr>
          <a:xfrm>
            <a:off x="2598310" y="1076282"/>
            <a:ext cx="376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SILAC, dimethyl labeling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23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Precursor Ion-based Stable Isotope Labeling Methods</a:t>
            </a:r>
          </a:p>
        </p:txBody>
      </p:sp>
      <p:sp>
        <p:nvSpPr>
          <p:cNvPr id="29" name="矩形 8"/>
          <p:cNvSpPr>
            <a:spLocks noChangeArrowheads="1"/>
          </p:cNvSpPr>
          <p:nvPr/>
        </p:nvSpPr>
        <p:spPr bwMode="auto">
          <a:xfrm>
            <a:off x="158278" y="6521672"/>
            <a:ext cx="44995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400" i="1" dirty="0"/>
              <a:t>Ong, S.E.et al., Mol. Cell. Proteomics., 2002, 1, 376.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290522" y="6351024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/>
              <a:t>5</a:t>
            </a:fld>
            <a:endParaRPr lang="en-US" altLang="zh-CN" sz="1600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15" y="2133373"/>
            <a:ext cx="6417113" cy="3229470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4"/>
          <a:srcRect b="27857"/>
          <a:stretch/>
        </p:blipFill>
        <p:spPr>
          <a:xfrm>
            <a:off x="565382" y="1906251"/>
            <a:ext cx="5170482" cy="4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145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3"/>
          <p:cNvSpPr txBox="1"/>
          <p:nvPr/>
        </p:nvSpPr>
        <p:spPr>
          <a:xfrm>
            <a:off x="1003524" y="1293659"/>
            <a:ext cx="20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TMT, </a:t>
            </a:r>
            <a:r>
              <a:rPr lang="en-US" altLang="zh-CN" sz="2800" b="1" dirty="0" err="1"/>
              <a:t>DiLeu</a:t>
            </a:r>
            <a:endParaRPr lang="en-US" altLang="zh-CN" sz="2800" b="1" dirty="0"/>
          </a:p>
        </p:txBody>
      </p:sp>
      <p:sp>
        <p:nvSpPr>
          <p:cNvPr id="23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Reporter Ion-based Stable Isotope Labeling Methods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290522" y="6351024"/>
            <a:ext cx="2743200" cy="365125"/>
          </a:xfrm>
        </p:spPr>
        <p:txBody>
          <a:bodyPr/>
          <a:lstStyle/>
          <a:p>
            <a:fld id="{040F4E24-80AA-4DB9-A6BC-BBF18082F819}" type="slidenum">
              <a:rPr lang="en-US" altLang="zh-CN" sz="1600"/>
              <a:t>6</a:t>
            </a:fld>
            <a:endParaRPr lang="en-US" altLang="zh-CN" sz="1600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/>
          <a:srcRect l="7374" r="10712"/>
          <a:stretch>
            <a:fillRect/>
          </a:stretch>
        </p:blipFill>
        <p:spPr>
          <a:xfrm>
            <a:off x="7736677" y="2220093"/>
            <a:ext cx="4534711" cy="278611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8E79917-B760-9E14-61F3-A9457524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92" y="2220093"/>
            <a:ext cx="7011008" cy="278611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2FDE8A3-D4EC-13EA-EEDD-51C7D859300C}"/>
              </a:ext>
            </a:extLst>
          </p:cNvPr>
          <p:cNvSpPr/>
          <p:nvPr/>
        </p:nvSpPr>
        <p:spPr>
          <a:xfrm>
            <a:off x="0" y="6495551"/>
            <a:ext cx="11497456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1400" i="1" dirty="0" err="1"/>
              <a:t>Gygi</a:t>
            </a:r>
            <a:r>
              <a:rPr lang="fr-FR" altLang="zh-CN" sz="1400" i="1" dirty="0"/>
              <a:t>, S. et al., </a:t>
            </a:r>
            <a:r>
              <a:rPr lang="en-US" altLang="zh-CN" sz="1400" i="1" dirty="0"/>
              <a:t>Nat. Methods., 2020, 17, 399; Olsen, J. </a:t>
            </a:r>
            <a:r>
              <a:rPr lang="fr-FR" altLang="zh-CN" sz="1400" i="1" dirty="0"/>
              <a:t>et al., Nat. Commun. 2018, 9, 1045; </a:t>
            </a:r>
            <a:r>
              <a:rPr lang="fr-FR" altLang="zh-CN" sz="1400" i="1" dirty="0" err="1"/>
              <a:t>Tsybin</a:t>
            </a:r>
            <a:r>
              <a:rPr lang="fr-FR" altLang="zh-CN" sz="1400" i="1" dirty="0"/>
              <a:t>, Y. et al., </a:t>
            </a:r>
            <a:r>
              <a:rPr lang="en-US" altLang="zh-CN" sz="1400" i="1" dirty="0"/>
              <a:t>Anal. Chem., 2023, 95, 3712</a:t>
            </a:r>
            <a:r>
              <a:rPr lang="fr-FR" altLang="zh-CN" sz="1400" i="1" dirty="0"/>
              <a:t>.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F3FCD1-CCA2-2A09-C5B0-CD8E1F813867}"/>
              </a:ext>
            </a:extLst>
          </p:cNvPr>
          <p:cNvSpPr txBox="1"/>
          <p:nvPr/>
        </p:nvSpPr>
        <p:spPr>
          <a:xfrm>
            <a:off x="1248229" y="5283186"/>
            <a:ext cx="9221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ea typeface="黑体" panose="02010609060101010101" pitchFamily="49" charset="-122"/>
              </a:rPr>
              <a:t>Interference of </a:t>
            </a:r>
            <a:r>
              <a:rPr lang="en-US" altLang="zh-CN" sz="2000" b="1" dirty="0" err="1">
                <a:ea typeface="黑体" panose="02010609060101010101" pitchFamily="49" charset="-122"/>
              </a:rPr>
              <a:t>coisolated</a:t>
            </a:r>
            <a:r>
              <a:rPr lang="en-US" altLang="zh-CN" sz="2000" b="1" dirty="0">
                <a:ea typeface="黑体" panose="02010609060101010101" pitchFamily="49" charset="-122"/>
              </a:rPr>
              <a:t> peptides usually exists in complex proteome quantitation and severely undermines the quantitation accuracy</a:t>
            </a:r>
            <a:endParaRPr lang="zh-CN" altLang="en-US" sz="2000" b="1" dirty="0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651967"/>
              </p:ext>
            </p:extLst>
          </p:nvPr>
        </p:nvGraphicFramePr>
        <p:xfrm>
          <a:off x="733952" y="979000"/>
          <a:ext cx="10315074" cy="623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39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b="1" dirty="0">
                          <a:solidFill>
                            <a:srgbClr val="C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high accuracy and precision, high throughput, low cost</a:t>
                      </a:r>
                      <a:endParaRPr lang="zh-CN" altLang="en-US" sz="2200" b="1" dirty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A0AE9729-4FB7-66F6-2E5F-12C03A281D0E}"/>
              </a:ext>
            </a:extLst>
          </p:cNvPr>
          <p:cNvGrpSpPr/>
          <p:nvPr/>
        </p:nvGrpSpPr>
        <p:grpSpPr>
          <a:xfrm>
            <a:off x="733952" y="1097174"/>
            <a:ext cx="11458048" cy="5706352"/>
            <a:chOff x="585279" y="1139238"/>
            <a:chExt cx="11458048" cy="5706352"/>
          </a:xfrm>
        </p:grpSpPr>
        <p:graphicFrame>
          <p:nvGraphicFramePr>
            <p:cNvPr id="3" name="图示 2">
              <a:extLst>
                <a:ext uri="{FF2B5EF4-FFF2-40B4-BE49-F238E27FC236}">
                  <a16:creationId xmlns:a16="http://schemas.microsoft.com/office/drawing/2014/main" id="{2F35BE83-F126-B829-CF0E-039F812416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39019270"/>
                </p:ext>
              </p:extLst>
            </p:nvPr>
          </p:nvGraphicFramePr>
          <p:xfrm>
            <a:off x="585279" y="1139238"/>
            <a:ext cx="9602952" cy="570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6E585B-57B6-F408-C21E-3D4F0FE50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288" y="5763231"/>
              <a:ext cx="914838" cy="371238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8E915B7-1309-1E84-96DE-868392B12BA0}"/>
                </a:ext>
              </a:extLst>
            </p:cNvPr>
            <p:cNvSpPr txBox="1"/>
            <p:nvPr/>
          </p:nvSpPr>
          <p:spPr>
            <a:xfrm>
              <a:off x="7484337" y="4141340"/>
              <a:ext cx="3784290" cy="55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defTabSz="6223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A</a:t>
              </a:r>
              <a:r>
                <a:rPr lang="zh-CN" altLang="en-US" sz="1400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6-plex kit by one-step dimethyl labeling</a:t>
              </a:r>
            </a:p>
            <a:p>
              <a:pPr marL="285750" defTabSz="6223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An</a:t>
              </a:r>
              <a:r>
                <a:rPr lang="zh-CN" altLang="en-US" sz="1400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b="1" kern="0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  <a:cs typeface="Times New Roman" panose="02020603050405020304" pitchFamily="18" charset="0"/>
                </a:rPr>
                <a:t>8</a:t>
              </a: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-plex kit by </a:t>
              </a:r>
              <a:r>
                <a:rPr lang="en-US" altLang="zh-CN" sz="1400" b="1" dirty="0">
                  <a:latin typeface="+mn-lt"/>
                  <a:ea typeface="黑体" panose="02010609060101010101" pitchFamily="49" charset="-122"/>
                </a:rPr>
                <a:t>isobaric </a:t>
              </a: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dimethyl </a:t>
              </a:r>
              <a:r>
                <a:rPr lang="en-US" altLang="zh-CN" sz="1400" b="1" dirty="0">
                  <a:latin typeface="+mn-lt"/>
                  <a:ea typeface="黑体" panose="02010609060101010101" pitchFamily="49" charset="-122"/>
                </a:rPr>
                <a:t>labeling</a:t>
              </a:r>
              <a:endParaRPr lang="en-US" altLang="zh-CN" sz="1400" b="1" dirty="0">
                <a:solidFill>
                  <a:prstClr val="black"/>
                </a:solidFill>
                <a:latin typeface="Calibri"/>
                <a:ea typeface="黑体" panose="02010609060101010101" pitchFamily="49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AFAAACE-D2F9-89F6-4F70-153137279557}"/>
                </a:ext>
              </a:extLst>
            </p:cNvPr>
            <p:cNvSpPr txBox="1"/>
            <p:nvPr/>
          </p:nvSpPr>
          <p:spPr>
            <a:xfrm>
              <a:off x="8259037" y="2406585"/>
              <a:ext cx="3784290" cy="55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0" defTabSz="6223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Enlarged isolation window</a:t>
              </a:r>
              <a:endParaRPr lang="zh-CN" altLang="en-US" sz="1400" b="1" dirty="0">
                <a:solidFill>
                  <a:prstClr val="black"/>
                </a:solidFill>
                <a:latin typeface="Calibri"/>
                <a:ea typeface="黑体" panose="02010609060101010101" pitchFamily="49" charset="-122"/>
              </a:endParaRPr>
            </a:p>
            <a:p>
              <a:pPr marL="285750" marR="0" lvl="0" indent="0" defTabSz="6223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1400" b="1" dirty="0">
                  <a:solidFill>
                    <a:prstClr val="black"/>
                  </a:solidFill>
                  <a:latin typeface="Calibri"/>
                  <a:ea typeface="黑体" panose="02010609060101010101" pitchFamily="49" charset="-122"/>
                </a:rPr>
                <a:t>Segmented MS/MS acquisition </a:t>
              </a:r>
              <a:endParaRPr lang="zh-CN" altLang="en-US" sz="1400" b="1" dirty="0">
                <a:solidFill>
                  <a:prstClr val="black"/>
                </a:solidFill>
                <a:latin typeface="Calibri"/>
                <a:ea typeface="黑体" panose="02010609060101010101" pitchFamily="49" charset="-122"/>
              </a:endParaRPr>
            </a:p>
          </p:txBody>
        </p:sp>
      </p:grpSp>
      <p:sp>
        <p:nvSpPr>
          <p:cNvPr id="11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A Series of Proteomic Quantitation Methods Based on 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Fragment Ions</a:t>
            </a:r>
            <a:endParaRPr lang="zh-CN" altLang="en-US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7144ED-BE42-B183-85EB-EB40D1C46D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90" y="2158218"/>
            <a:ext cx="719833" cy="719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48C088-AE0D-BA37-2E21-9140FDA74F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75" y="3590434"/>
            <a:ext cx="719833" cy="719833"/>
          </a:xfrm>
          <a:prstGeom prst="rect">
            <a:avLst/>
          </a:prstGeom>
        </p:spPr>
      </p:pic>
      <p:pic>
        <p:nvPicPr>
          <p:cNvPr id="12" name="内容占位符 3">
            <a:extLst>
              <a:ext uri="{FF2B5EF4-FFF2-40B4-BE49-F238E27FC236}">
                <a16:creationId xmlns:a16="http://schemas.microsoft.com/office/drawing/2014/main" id="{13ABC720-11F4-58AA-797E-17481335FE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368" t="18222" b="38112"/>
          <a:stretch/>
        </p:blipFill>
        <p:spPr>
          <a:xfrm>
            <a:off x="4068106" y="4803208"/>
            <a:ext cx="792598" cy="623957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63484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2" y="2015140"/>
            <a:ext cx="3962733" cy="387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矩形 8"/>
          <p:cNvSpPr>
            <a:spLocks noChangeArrowheads="1"/>
          </p:cNvSpPr>
          <p:nvPr/>
        </p:nvSpPr>
        <p:spPr bwMode="auto">
          <a:xfrm>
            <a:off x="106680" y="6466756"/>
            <a:ext cx="7588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i="1" dirty="0"/>
              <a:t>LH. Zhang*, Anal. Chem., 2013, 85, 10658.</a:t>
            </a: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938463" y="1046005"/>
          <a:ext cx="10315074" cy="9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5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b="1" dirty="0" err="1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pIDL</a:t>
                      </a: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 method with </a:t>
                      </a:r>
                      <a:r>
                        <a:rPr lang="en-US" altLang="zh-CN" sz="2200" b="1" dirty="0" err="1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millidalton</a:t>
                      </a: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</a:rPr>
                        <a:t> mass differences between channels of fragment ions</a:t>
                      </a:r>
                      <a:endParaRPr lang="zh-CN" altLang="en-US" sz="2200" b="1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5713162" y="2631483"/>
          <a:ext cx="5897312" cy="2319274"/>
        </p:xfrm>
        <a:graphic>
          <a:graphicData uri="http://schemas.openxmlformats.org/drawingml/2006/table">
            <a:tbl>
              <a:tblPr/>
              <a:tblGrid>
                <a:gridCol w="1036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labeling reagents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mass increment/Da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Mass difference/</a:t>
                      </a: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mDa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pIDL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13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CD</a:t>
                      </a:r>
                      <a:r>
                        <a:rPr kumimoji="0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O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NaCNBH</a:t>
                      </a:r>
                      <a:r>
                        <a:rPr kumimoji="0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3</a:t>
                      </a:r>
                      <a:endParaRPr kumimoji="0" lang="zh-CN" altLang="zh-CN" sz="1600" b="1" i="0" u="none" strike="noStrike" cap="none" normalizeH="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34.06312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5.84 </a:t>
                      </a: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mDa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CD</a:t>
                      </a:r>
                      <a:r>
                        <a:rPr kumimoji="0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O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NaCNBD</a:t>
                      </a:r>
                      <a:r>
                        <a:rPr kumimoji="0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3</a:t>
                      </a:r>
                      <a:endParaRPr kumimoji="0" lang="zh-CN" altLang="zh-CN" sz="1600" b="1" i="0" u="none" strike="noStrike" cap="none" normalizeH="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黑体" panose="02010609060101010101" pitchFamily="49" charset="-122"/>
                        </a:rPr>
                        <a:t>34.06896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</a:endParaRPr>
                    </a:p>
                  </a:txBody>
                  <a:tcPr marL="68585" marR="6858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Precursor ion 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CH</a:t>
                      </a:r>
                      <a:r>
                        <a:rPr kumimoji="0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O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NaBH</a:t>
                      </a:r>
                      <a:r>
                        <a:rPr kumimoji="0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3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CN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28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(.03130)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4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(.02511) </a:t>
                      </a: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Da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CD</a:t>
                      </a:r>
                      <a:r>
                        <a:rPr kumimoji="0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O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NaBH</a:t>
                      </a:r>
                      <a:r>
                        <a:rPr kumimoji="0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3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</a:rPr>
                        <a:t>CN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32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</a:rPr>
                        <a:t>(.05641)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</a:endParaRPr>
                    </a:p>
                  </a:txBody>
                  <a:tcPr marL="68560" marR="6856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6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Pseudo-Isobaric Dimethyl Labeling (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pIDL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) </a:t>
            </a:r>
            <a:endParaRPr lang="zh-CN" altLang="en-US" b="1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4" name="标题 1"/>
          <p:cNvSpPr txBox="1"/>
          <p:nvPr/>
        </p:nvSpPr>
        <p:spPr bwMode="auto">
          <a:xfrm>
            <a:off x="1512888" y="141288"/>
            <a:ext cx="9155113" cy="806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defTabSz="914400">
              <a:lnSpc>
                <a:spcPct val="9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定量覆盖度</a:t>
            </a:r>
          </a:p>
        </p:txBody>
      </p:sp>
      <p:sp>
        <p:nvSpPr>
          <p:cNvPr id="34821" name="矩形 7"/>
          <p:cNvSpPr>
            <a:spLocks noChangeArrowheads="1"/>
          </p:cNvSpPr>
          <p:nvPr/>
        </p:nvSpPr>
        <p:spPr bwMode="auto">
          <a:xfrm>
            <a:off x="7259637" y="5660109"/>
            <a:ext cx="4500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ts val="600"/>
              </a:spcBef>
            </a:pPr>
            <a:r>
              <a:rPr lang="en-US" altLang="zh-CN" sz="1600" i="1" dirty="0"/>
              <a:t>*Heck, A. J. et al, J Proteomics, 2013, 88, 14.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244600" y="4352954"/>
          <a:ext cx="10033002" cy="1243369"/>
        </p:xfrm>
        <a:graphic>
          <a:graphicData uri="http://schemas.openxmlformats.org/drawingml/2006/table">
            <a:tbl>
              <a:tblPr/>
              <a:tblGrid>
                <a:gridCol w="244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2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3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7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8566" marR="68566" marT="45698" marB="456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pIDL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8566" marR="68566" marT="45698" marB="456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Precursor ion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*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Dimethyl labeling</a:t>
                      </a:r>
                    </a:p>
                  </a:txBody>
                  <a:tcPr marL="68566" marR="68566" marT="45698" marB="456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Reporter ion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*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TMT</a:t>
                      </a:r>
                    </a:p>
                  </a:txBody>
                  <a:tcPr marL="68566" marR="68566" marT="45698" marB="456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Dynamic Range</a:t>
                      </a:r>
                      <a:endParaRPr kumimoji="0" lang="zh-CN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68566" marR="68566" marT="45698" marB="45698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4 Orders of Magnitude</a:t>
                      </a:r>
                    </a:p>
                  </a:txBody>
                  <a:tcPr marL="68566" marR="68566" marT="45698" marB="456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 Orders of Magnitude</a:t>
                      </a:r>
                    </a:p>
                  </a:txBody>
                  <a:tcPr marL="68566" marR="68566" marT="45698" marB="456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图片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25" y="1167508"/>
            <a:ext cx="4003437" cy="29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 bwMode="auto">
          <a:xfrm>
            <a:off x="0" y="1"/>
            <a:ext cx="12192000" cy="808522"/>
          </a:xfrm>
          <a:prstGeom prst="rect">
            <a:avLst/>
          </a:prstGeom>
          <a:solidFill>
            <a:srgbClr val="074A93"/>
          </a:solidFill>
          <a:ln>
            <a:solidFill>
              <a:srgbClr val="074A93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Dynamic Range</a:t>
            </a:r>
          </a:p>
        </p:txBody>
      </p:sp>
      <p:sp>
        <p:nvSpPr>
          <p:cNvPr id="11" name="矩形 10"/>
          <p:cNvSpPr/>
          <p:nvPr/>
        </p:nvSpPr>
        <p:spPr>
          <a:xfrm>
            <a:off x="8339269" y="2298480"/>
            <a:ext cx="3616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BSA: H/L=100:1, 50:1, 10:1, 5:1, 1:1, 1:5, 1:10, 1:50 and 1:100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7793-02C1-444D-9ED8-C5F4AF8DD48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883472a-d3b3-4400-a28e-04298fd08cfc}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1401</TotalTime>
  <Words>1511</Words>
  <Application>Microsoft Office PowerPoint</Application>
  <PresentationFormat>宽屏</PresentationFormat>
  <Paragraphs>338</Paragraphs>
  <Slides>30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黑体</vt:lpstr>
      <vt:lpstr>Calibri Light</vt:lpstr>
      <vt:lpstr>Times New Roman</vt:lpstr>
      <vt:lpstr>Calibri</vt:lpstr>
      <vt:lpstr>等线</vt:lpstr>
      <vt:lpstr>Arial</vt:lpstr>
      <vt:lpstr>Wingdings</vt:lpstr>
      <vt:lpstr>Office 主题​​</vt:lpstr>
      <vt:lpstr>Proteome Quantitation Methods Based on Chemical Labeling and Fragment Ions</vt:lpstr>
      <vt:lpstr>Quantitation Proteome</vt:lpstr>
      <vt:lpstr>Challenges for Quantitation Proteome</vt:lpstr>
      <vt:lpstr>Strategies of Quantitative Proteome</vt:lpstr>
      <vt:lpstr>Precursor Ion-based Stable Isotope Labeling Methods</vt:lpstr>
      <vt:lpstr>Reporter Ion-based Stable Isotope Labeling Methods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深度覆盖的蛋白质组 精准鉴定与定量新技术</dc:title>
  <dc:creator>frank</dc:creator>
  <cp:lastModifiedBy>Jianhuil</cp:lastModifiedBy>
  <cp:revision>1289</cp:revision>
  <dcterms:created xsi:type="dcterms:W3CDTF">2017-04-10T09:52:00Z</dcterms:created>
  <dcterms:modified xsi:type="dcterms:W3CDTF">2023-08-30T23:56:39Z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